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4" d="100"/>
          <a:sy n="104" d="100"/>
        </p:scale>
        <p:origin x="-9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08E6F5F-09CF-4551-ACA4-F2FF413117BA}" type="datetimeFigureOut">
              <a:rPr lang="el-GR" smtClean="0"/>
              <a:pPr/>
              <a:t>4/9/2019</a:t>
            </a:fld>
            <a:endParaRPr lang="el-G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2BC0440-BA65-4BB7-8A1A-17D65D88B834}"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08E6F5F-09CF-4551-ACA4-F2FF413117BA}" type="datetimeFigureOut">
              <a:rPr lang="el-GR" smtClean="0"/>
              <a:pPr/>
              <a:t>4/9/2019</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52BC0440-BA65-4BB7-8A1A-17D65D88B834}"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08E6F5F-09CF-4551-ACA4-F2FF413117BA}" type="datetimeFigureOut">
              <a:rPr lang="el-GR" smtClean="0"/>
              <a:pPr/>
              <a:t>4/9/2019</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52BC0440-BA65-4BB7-8A1A-17D65D88B834}"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08E6F5F-09CF-4551-ACA4-F2FF413117BA}" type="datetimeFigureOut">
              <a:rPr lang="el-GR" smtClean="0"/>
              <a:pPr/>
              <a:t>4/9/2019</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52BC0440-BA65-4BB7-8A1A-17D65D88B834}" type="slidenum">
              <a:rPr lang="el-GR" smtClean="0"/>
              <a:pPr/>
              <a:t>‹#›</a:t>
            </a:fld>
            <a:endParaRPr lang="el-G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08E6F5F-09CF-4551-ACA4-F2FF413117BA}" type="datetimeFigureOut">
              <a:rPr lang="el-GR" smtClean="0"/>
              <a:pPr/>
              <a:t>4/9/2019</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52BC0440-BA65-4BB7-8A1A-17D65D88B834}" type="slidenum">
              <a:rPr lang="el-GR" smtClean="0"/>
              <a:pPr/>
              <a:t>‹#›</a:t>
            </a:fld>
            <a:endParaRPr lang="el-G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08E6F5F-09CF-4551-ACA4-F2FF413117BA}" type="datetimeFigureOut">
              <a:rPr lang="el-GR" smtClean="0"/>
              <a:pPr/>
              <a:t>4/9/2019</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52BC0440-BA65-4BB7-8A1A-17D65D88B834}" type="slidenum">
              <a:rPr lang="el-GR" smtClean="0"/>
              <a:pPr/>
              <a:t>‹#›</a:t>
            </a:fld>
            <a:endParaRPr lang="el-G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08E6F5F-09CF-4551-ACA4-F2FF413117BA}" type="datetimeFigureOut">
              <a:rPr lang="el-GR" smtClean="0"/>
              <a:pPr/>
              <a:t>4/9/2019</a:t>
            </a:fld>
            <a:endParaRPr lang="el-GR"/>
          </a:p>
        </p:txBody>
      </p:sp>
      <p:sp>
        <p:nvSpPr>
          <p:cNvPr id="8" name="Footer Placeholder 7"/>
          <p:cNvSpPr>
            <a:spLocks noGrp="1"/>
          </p:cNvSpPr>
          <p:nvPr>
            <p:ph type="ftr" sz="quarter" idx="11"/>
          </p:nvPr>
        </p:nvSpPr>
        <p:spPr/>
        <p:txBody>
          <a:bodyPr/>
          <a:lstStyle>
            <a:extLst/>
          </a:lstStyle>
          <a:p>
            <a:endParaRPr lang="el-GR"/>
          </a:p>
        </p:txBody>
      </p:sp>
      <p:sp>
        <p:nvSpPr>
          <p:cNvPr id="9" name="Slide Number Placeholder 8"/>
          <p:cNvSpPr>
            <a:spLocks noGrp="1"/>
          </p:cNvSpPr>
          <p:nvPr>
            <p:ph type="sldNum" sz="quarter" idx="12"/>
          </p:nvPr>
        </p:nvSpPr>
        <p:spPr/>
        <p:txBody>
          <a:bodyPr/>
          <a:lstStyle>
            <a:extLst/>
          </a:lstStyle>
          <a:p>
            <a:fld id="{52BC0440-BA65-4BB7-8A1A-17D65D88B834}"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08E6F5F-09CF-4551-ACA4-F2FF413117BA}" type="datetimeFigureOut">
              <a:rPr lang="el-GR" smtClean="0"/>
              <a:pPr/>
              <a:t>4/9/2019</a:t>
            </a:fld>
            <a:endParaRPr lang="el-GR"/>
          </a:p>
        </p:txBody>
      </p:sp>
      <p:sp>
        <p:nvSpPr>
          <p:cNvPr id="4" name="Footer Placeholder 3"/>
          <p:cNvSpPr>
            <a:spLocks noGrp="1"/>
          </p:cNvSpPr>
          <p:nvPr>
            <p:ph type="ftr" sz="quarter" idx="11"/>
          </p:nvPr>
        </p:nvSpPr>
        <p:spPr/>
        <p:txBody>
          <a:bodyPr/>
          <a:lstStyle>
            <a:extLst/>
          </a:lstStyle>
          <a:p>
            <a:endParaRPr lang="el-GR"/>
          </a:p>
        </p:txBody>
      </p:sp>
      <p:sp>
        <p:nvSpPr>
          <p:cNvPr id="5" name="Slide Number Placeholder 4"/>
          <p:cNvSpPr>
            <a:spLocks noGrp="1"/>
          </p:cNvSpPr>
          <p:nvPr>
            <p:ph type="sldNum" sz="quarter" idx="12"/>
          </p:nvPr>
        </p:nvSpPr>
        <p:spPr/>
        <p:txBody>
          <a:bodyPr/>
          <a:lstStyle>
            <a:extLst/>
          </a:lstStyle>
          <a:p>
            <a:fld id="{52BC0440-BA65-4BB7-8A1A-17D65D88B834}" type="slidenum">
              <a:rPr lang="el-GR" smtClean="0"/>
              <a:pPr/>
              <a:t>‹#›</a:t>
            </a:fld>
            <a:endParaRPr lang="el-G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08E6F5F-09CF-4551-ACA4-F2FF413117BA}" type="datetimeFigureOut">
              <a:rPr lang="el-GR" smtClean="0"/>
              <a:pPr/>
              <a:t>4/9/2019</a:t>
            </a:fld>
            <a:endParaRPr lang="el-GR"/>
          </a:p>
        </p:txBody>
      </p:sp>
      <p:sp>
        <p:nvSpPr>
          <p:cNvPr id="3" name="Footer Placeholder 2"/>
          <p:cNvSpPr>
            <a:spLocks noGrp="1"/>
          </p:cNvSpPr>
          <p:nvPr>
            <p:ph type="ftr" sz="quarter" idx="11"/>
          </p:nvPr>
        </p:nvSpPr>
        <p:spPr/>
        <p:txBody>
          <a:bodyPr/>
          <a:lstStyle>
            <a:extLst/>
          </a:lstStyle>
          <a:p>
            <a:endParaRPr lang="el-GR"/>
          </a:p>
        </p:txBody>
      </p:sp>
      <p:sp>
        <p:nvSpPr>
          <p:cNvPr id="4" name="Slide Number Placeholder 3"/>
          <p:cNvSpPr>
            <a:spLocks noGrp="1"/>
          </p:cNvSpPr>
          <p:nvPr>
            <p:ph type="sldNum" sz="quarter" idx="12"/>
          </p:nvPr>
        </p:nvSpPr>
        <p:spPr/>
        <p:txBody>
          <a:bodyPr/>
          <a:lstStyle>
            <a:extLst/>
          </a:lstStyle>
          <a:p>
            <a:fld id="{52BC0440-BA65-4BB7-8A1A-17D65D88B834}"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08E6F5F-09CF-4551-ACA4-F2FF413117BA}" type="datetimeFigureOut">
              <a:rPr lang="el-GR" smtClean="0"/>
              <a:pPr/>
              <a:t>4/9/2019</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52BC0440-BA65-4BB7-8A1A-17D65D88B834}"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08E6F5F-09CF-4551-ACA4-F2FF413117BA}" type="datetimeFigureOut">
              <a:rPr lang="el-GR" smtClean="0"/>
              <a:pPr/>
              <a:t>4/9/2019</a:t>
            </a:fld>
            <a:endParaRPr lang="el-G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2BC0440-BA65-4BB7-8A1A-17D65D88B834}" type="slidenum">
              <a:rPr lang="el-GR" smtClean="0"/>
              <a:pPr/>
              <a:t>‹#›</a:t>
            </a:fld>
            <a:endParaRPr lang="el-G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08E6F5F-09CF-4551-ACA4-F2FF413117BA}" type="datetimeFigureOut">
              <a:rPr lang="el-GR" smtClean="0"/>
              <a:pPr/>
              <a:t>4/9/2019</a:t>
            </a:fld>
            <a:endParaRPr lang="el-G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2BC0440-BA65-4BB7-8A1A-17D65D88B834}"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4705"/>
            <a:ext cx="7543800" cy="1512168"/>
          </a:xfrm>
        </p:spPr>
        <p:txBody>
          <a:bodyPr/>
          <a:lstStyle/>
          <a:p>
            <a:r>
              <a:rPr lang="el-GR" dirty="0" smtClean="0"/>
              <a:t>ΙΤΑΛΙΑ</a:t>
            </a:r>
            <a:endParaRPr lang="el-GR" dirty="0"/>
          </a:p>
        </p:txBody>
      </p:sp>
      <p:sp>
        <p:nvSpPr>
          <p:cNvPr id="3" name="Subtitle 2"/>
          <p:cNvSpPr>
            <a:spLocks noGrp="1"/>
          </p:cNvSpPr>
          <p:nvPr>
            <p:ph type="subTitle" idx="1"/>
          </p:nvPr>
        </p:nvSpPr>
        <p:spPr>
          <a:xfrm>
            <a:off x="685800" y="4005064"/>
            <a:ext cx="7342584" cy="1633736"/>
          </a:xfrm>
        </p:spPr>
        <p:txBody>
          <a:bodyPr/>
          <a:lstStyle/>
          <a:p>
            <a:endParaRPr lang="el-GR" sz="2800" b="1" dirty="0" smtClean="0"/>
          </a:p>
          <a:p>
            <a:r>
              <a:rPr lang="el-GR" sz="2400" b="1" dirty="0" smtClean="0"/>
              <a:t>Πολυτισμικό ημερολόγιο και βιβλίο συνταγών</a:t>
            </a:r>
          </a:p>
          <a:p>
            <a:endParaRPr lang="el-GR" dirty="0"/>
          </a:p>
          <a:p>
            <a:endParaRPr lang="el-GR" dirty="0" smtClean="0"/>
          </a:p>
          <a:p>
            <a:endParaRPr lang="el-GR" dirty="0" smtClean="0"/>
          </a:p>
        </p:txBody>
      </p:sp>
      <p:pic>
        <p:nvPicPr>
          <p:cNvPr id="2050" name="Picture 2" descr="C:\Users\USER\Desktop\Medis LOGO.png"/>
          <p:cNvPicPr>
            <a:picLocks noChangeAspect="1" noChangeArrowheads="1"/>
          </p:cNvPicPr>
          <p:nvPr/>
        </p:nvPicPr>
        <p:blipFill>
          <a:blip r:embed="rId2" cstate="print"/>
          <a:srcRect/>
          <a:stretch>
            <a:fillRect/>
          </a:stretch>
        </p:blipFill>
        <p:spPr bwMode="auto">
          <a:xfrm>
            <a:off x="7164288" y="5589240"/>
            <a:ext cx="1762125" cy="1076325"/>
          </a:xfrm>
          <a:prstGeom prst="rect">
            <a:avLst/>
          </a:prstGeom>
          <a:noFill/>
        </p:spPr>
      </p:pic>
    </p:spTree>
    <p:extLst>
      <p:ext uri="{BB962C8B-B14F-4D97-AF65-F5344CB8AC3E}">
        <p14:creationId xmlns:p14="http://schemas.microsoft.com/office/powerpoint/2010/main" val="11898650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l-GR" sz="2600" dirty="0" smtClean="0">
                <a:latin typeface="Arial" pitchFamily="34" charset="0"/>
                <a:cs typeface="Arial" pitchFamily="34" charset="0"/>
              </a:rPr>
              <a:t>Ανάπτυξη διαπολιτσμικού διαλόγου</a:t>
            </a:r>
          </a:p>
          <a:p>
            <a:pPr algn="just"/>
            <a:r>
              <a:rPr lang="el-GR" sz="2600" dirty="0" smtClean="0">
                <a:latin typeface="Arial" pitchFamily="34" charset="0"/>
                <a:cs typeface="Arial" pitchFamily="34" charset="0"/>
              </a:rPr>
              <a:t>Ενίσχυση της διάδοσης της πολιτιστικής κληρονομιάς και εθίμων</a:t>
            </a:r>
          </a:p>
          <a:p>
            <a:pPr algn="just"/>
            <a:r>
              <a:rPr lang="el-GR" sz="2600" dirty="0" smtClean="0">
                <a:latin typeface="Arial" pitchFamily="34" charset="0"/>
                <a:cs typeface="Arial" pitchFamily="34" charset="0"/>
              </a:rPr>
              <a:t>Προώθηση της εκμάθησης της γλώσσας και της κουλτούρας κάθε χώρας</a:t>
            </a:r>
          </a:p>
          <a:p>
            <a:pPr algn="just"/>
            <a:r>
              <a:rPr lang="el-GR" sz="2600" dirty="0" smtClean="0">
                <a:latin typeface="Arial" pitchFamily="34" charset="0"/>
                <a:cs typeface="Arial" pitchFamily="34" charset="0"/>
              </a:rPr>
              <a:t>Ενθάρρυνση της διαπροσωπικής ικανότητας και πολιτισμικής έκφρασης όλων των μαθητών</a:t>
            </a:r>
          </a:p>
          <a:p>
            <a:pPr algn="just"/>
            <a:r>
              <a:rPr lang="el-GR" sz="2600" dirty="0" smtClean="0">
                <a:latin typeface="Arial" pitchFamily="34" charset="0"/>
                <a:cs typeface="Arial" pitchFamily="34" charset="0"/>
              </a:rPr>
              <a:t>Ενίσχυση της άισθησης του ανήκειν</a:t>
            </a:r>
          </a:p>
          <a:p>
            <a:pPr algn="just"/>
            <a:r>
              <a:rPr lang="el-GR" sz="2600" dirty="0" smtClean="0">
                <a:latin typeface="Arial" pitchFamily="34" charset="0"/>
                <a:cs typeface="Arial" pitchFamily="34" charset="0"/>
              </a:rPr>
              <a:t>Προώθηση της συνεργασίας χωρίς αποκλεισμούς</a:t>
            </a:r>
          </a:p>
          <a:p>
            <a:pPr algn="just"/>
            <a:r>
              <a:rPr lang="el-GR" sz="2600" dirty="0" smtClean="0">
                <a:latin typeface="Arial" pitchFamily="34" charset="0"/>
                <a:cs typeface="Arial" pitchFamily="34" charset="0"/>
              </a:rPr>
              <a:t>Πραγματοποίηση δραστηριότητων πολιτσμικής προώθησης</a:t>
            </a:r>
          </a:p>
          <a:p>
            <a:pPr algn="just"/>
            <a:endParaRPr lang="el-GR" dirty="0"/>
          </a:p>
        </p:txBody>
      </p:sp>
      <p:sp>
        <p:nvSpPr>
          <p:cNvPr id="2" name="Title 1"/>
          <p:cNvSpPr>
            <a:spLocks noGrp="1"/>
          </p:cNvSpPr>
          <p:nvPr>
            <p:ph type="title"/>
          </p:nvPr>
        </p:nvSpPr>
        <p:spPr/>
        <p:txBody>
          <a:bodyPr>
            <a:normAutofit/>
          </a:bodyPr>
          <a:lstStyle/>
          <a:p>
            <a:r>
              <a:rPr lang="el-GR" sz="3600" b="1" dirty="0" smtClean="0"/>
              <a:t>Αναμενόμενα αποτελέσματα</a:t>
            </a:r>
            <a:endParaRPr lang="el-GR" sz="3600" b="1" dirty="0"/>
          </a:p>
        </p:txBody>
      </p:sp>
      <p:pic>
        <p:nvPicPr>
          <p:cNvPr id="25602" name="Picture 2" descr="C:\Users\USER\Desktop\Medis LOGO.png"/>
          <p:cNvPicPr>
            <a:picLocks noChangeAspect="1" noChangeArrowheads="1"/>
          </p:cNvPicPr>
          <p:nvPr/>
        </p:nvPicPr>
        <p:blipFill>
          <a:blip r:embed="rId2" cstate="print"/>
          <a:srcRect/>
          <a:stretch>
            <a:fillRect/>
          </a:stretch>
        </p:blipFill>
        <p:spPr bwMode="auto">
          <a:xfrm>
            <a:off x="7236296" y="5517232"/>
            <a:ext cx="1762125" cy="1076325"/>
          </a:xfrm>
          <a:prstGeom prst="rect">
            <a:avLst/>
          </a:prstGeom>
          <a:noFill/>
        </p:spPr>
      </p:pic>
    </p:spTree>
    <p:extLst>
      <p:ext uri="{BB962C8B-B14F-4D97-AF65-F5344CB8AC3E}">
        <p14:creationId xmlns:p14="http://schemas.microsoft.com/office/powerpoint/2010/main" val="33612744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ΙΤΑΛΙΑ</a:t>
            </a:r>
            <a:endParaRPr lang="el-GR" dirty="0"/>
          </a:p>
        </p:txBody>
      </p:sp>
      <p:sp>
        <p:nvSpPr>
          <p:cNvPr id="3" name="Subtitle 2"/>
          <p:cNvSpPr>
            <a:spLocks noGrp="1"/>
          </p:cNvSpPr>
          <p:nvPr>
            <p:ph type="subTitle" idx="1"/>
          </p:nvPr>
        </p:nvSpPr>
        <p:spPr/>
        <p:txBody>
          <a:bodyPr>
            <a:normAutofit/>
          </a:bodyPr>
          <a:lstStyle/>
          <a:p>
            <a:r>
              <a:rPr lang="el-GR" sz="2400" b="1" dirty="0" smtClean="0"/>
              <a:t>Πρόγραμμα Ανοικτού Σχολείου</a:t>
            </a:r>
            <a:endParaRPr lang="el-GR" sz="2400" b="1" dirty="0"/>
          </a:p>
        </p:txBody>
      </p:sp>
      <p:pic>
        <p:nvPicPr>
          <p:cNvPr id="10242" name="Picture 2" descr="C:\Users\USER\Desktop\Medis LOGO.png"/>
          <p:cNvPicPr>
            <a:picLocks noChangeAspect="1" noChangeArrowheads="1"/>
          </p:cNvPicPr>
          <p:nvPr/>
        </p:nvPicPr>
        <p:blipFill>
          <a:blip r:embed="rId2" cstate="print"/>
          <a:srcRect/>
          <a:stretch>
            <a:fillRect/>
          </a:stretch>
        </p:blipFill>
        <p:spPr bwMode="auto">
          <a:xfrm>
            <a:off x="7164288" y="5589240"/>
            <a:ext cx="1762125" cy="1076325"/>
          </a:xfrm>
          <a:prstGeom prst="rect">
            <a:avLst/>
          </a:prstGeom>
          <a:noFill/>
        </p:spPr>
      </p:pic>
    </p:spTree>
    <p:extLst>
      <p:ext uri="{BB962C8B-B14F-4D97-AF65-F5344CB8AC3E}">
        <p14:creationId xmlns:p14="http://schemas.microsoft.com/office/powerpoint/2010/main" val="19400607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a:r>
              <a:rPr lang="el-GR" sz="2000" dirty="0" smtClean="0">
                <a:latin typeface="Arial" pitchFamily="34" charset="0"/>
                <a:cs typeface="Arial" pitchFamily="34" charset="0"/>
              </a:rPr>
              <a:t>Το 2000 στο πλαίσιο του Διεθνούς Έτους για την Κουλτούρα της Ειρήνης, το Γραφείο της </a:t>
            </a:r>
            <a:r>
              <a:rPr lang="en-US" sz="2000" dirty="0" smtClean="0">
                <a:latin typeface="Arial" pitchFamily="34" charset="0"/>
                <a:cs typeface="Arial" pitchFamily="34" charset="0"/>
              </a:rPr>
              <a:t>UNESCO </a:t>
            </a:r>
            <a:r>
              <a:rPr lang="el-GR" sz="2000" dirty="0" smtClean="0">
                <a:latin typeface="Arial" pitchFamily="34" charset="0"/>
                <a:cs typeface="Arial" pitchFamily="34" charset="0"/>
              </a:rPr>
              <a:t>στη Βραζιλία εγκαινίασε το Πρόγραμμα Ανοικτό Σχολείο: Εκπαίδευση και Πολιτισμός για την Ειρήνη</a:t>
            </a:r>
          </a:p>
          <a:p>
            <a:pPr algn="just"/>
            <a:r>
              <a:rPr lang="el-GR" sz="2000" dirty="0">
                <a:latin typeface="Arial" pitchFamily="34" charset="0"/>
                <a:cs typeface="Arial" pitchFamily="34" charset="0"/>
              </a:rPr>
              <a:t> </a:t>
            </a:r>
            <a:r>
              <a:rPr lang="el-GR" sz="2000" dirty="0" smtClean="0">
                <a:latin typeface="Arial" pitchFamily="34" charset="0"/>
                <a:cs typeface="Arial" pitchFamily="34" charset="0"/>
              </a:rPr>
              <a:t>Δημόσια σχολεία προσφέρουν τα Σαββατοκύριακα καλλιτεχνικές, πολιστικές, ψυχαγωγικές και αθλητικές δραστηριότητες καθώς και επαγγελματική κατάρτιση στους νέους και τις κοινότητες τους</a:t>
            </a:r>
          </a:p>
          <a:p>
            <a:pPr marL="114300" indent="0" algn="just">
              <a:buNone/>
            </a:pPr>
            <a:r>
              <a:rPr lang="el-GR" sz="2000" b="1" dirty="0" smtClean="0">
                <a:latin typeface="Arial" pitchFamily="34" charset="0"/>
                <a:cs typeface="Arial" pitchFamily="34" charset="0"/>
              </a:rPr>
              <a:t>Αιτίες:</a:t>
            </a:r>
          </a:p>
          <a:p>
            <a:pPr algn="just"/>
            <a:r>
              <a:rPr lang="el-GR" sz="2000" dirty="0" smtClean="0">
                <a:latin typeface="Arial" pitchFamily="34" charset="0"/>
                <a:cs typeface="Arial" pitchFamily="34" charset="0"/>
              </a:rPr>
              <a:t>Κοινωνικά ευάλωτη ομάδα οι νέοι της χώρας</a:t>
            </a:r>
          </a:p>
          <a:p>
            <a:pPr algn="just"/>
            <a:r>
              <a:rPr lang="el-GR" sz="2000" dirty="0" smtClean="0">
                <a:latin typeface="Arial" pitchFamily="34" charset="0"/>
                <a:cs typeface="Arial" pitchFamily="34" charset="0"/>
              </a:rPr>
              <a:t>Υψηλό ποσοστό εγκατάλειψης του σχολείου</a:t>
            </a:r>
          </a:p>
          <a:p>
            <a:pPr algn="just"/>
            <a:r>
              <a:rPr lang="el-GR" sz="2000" dirty="0" smtClean="0">
                <a:latin typeface="Arial" pitchFamily="34" charset="0"/>
                <a:cs typeface="Arial" pitchFamily="34" charset="0"/>
              </a:rPr>
              <a:t>Χαμηλά επίπεδα εκπαίδευσης</a:t>
            </a:r>
          </a:p>
          <a:p>
            <a:pPr algn="just"/>
            <a:r>
              <a:rPr lang="el-GR" sz="2000" dirty="0" smtClean="0">
                <a:latin typeface="Arial" pitchFamily="34" charset="0"/>
                <a:cs typeface="Arial" pitchFamily="34" charset="0"/>
              </a:rPr>
              <a:t>Ανεργία/υποαπασχόληση</a:t>
            </a:r>
          </a:p>
        </p:txBody>
      </p:sp>
      <p:sp>
        <p:nvSpPr>
          <p:cNvPr id="2" name="Title 1"/>
          <p:cNvSpPr>
            <a:spLocks noGrp="1"/>
          </p:cNvSpPr>
          <p:nvPr>
            <p:ph type="title"/>
          </p:nvPr>
        </p:nvSpPr>
        <p:spPr/>
        <p:txBody>
          <a:bodyPr/>
          <a:lstStyle/>
          <a:p>
            <a:r>
              <a:rPr lang="el-GR" sz="2400" b="1" dirty="0" smtClean="0"/>
              <a:t>Ιστορικό υπόβαθρο</a:t>
            </a:r>
            <a:endParaRPr lang="el-GR" sz="2400" b="1" dirty="0"/>
          </a:p>
        </p:txBody>
      </p:sp>
      <p:pic>
        <p:nvPicPr>
          <p:cNvPr id="11266" name="Picture 2" descr="C:\Users\USER\Desktop\Medis LOGO.png"/>
          <p:cNvPicPr>
            <a:picLocks noChangeAspect="1" noChangeArrowheads="1"/>
          </p:cNvPicPr>
          <p:nvPr/>
        </p:nvPicPr>
        <p:blipFill>
          <a:blip r:embed="rId2" cstate="print"/>
          <a:srcRect/>
          <a:stretch>
            <a:fillRect/>
          </a:stretch>
        </p:blipFill>
        <p:spPr bwMode="auto">
          <a:xfrm>
            <a:off x="7164288" y="5589240"/>
            <a:ext cx="1762125" cy="1076325"/>
          </a:xfrm>
          <a:prstGeom prst="rect">
            <a:avLst/>
          </a:prstGeom>
          <a:noFill/>
        </p:spPr>
      </p:pic>
    </p:spTree>
    <p:extLst>
      <p:ext uri="{BB962C8B-B14F-4D97-AF65-F5344CB8AC3E}">
        <p14:creationId xmlns:p14="http://schemas.microsoft.com/office/powerpoint/2010/main" val="2574439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412776"/>
            <a:ext cx="8229600" cy="4525963"/>
          </a:xfrm>
        </p:spPr>
        <p:txBody>
          <a:bodyPr>
            <a:normAutofit/>
          </a:bodyPr>
          <a:lstStyle/>
          <a:p>
            <a:pPr marL="114300" indent="0" algn="just">
              <a:buNone/>
            </a:pPr>
            <a:r>
              <a:rPr lang="el-GR" sz="2000" dirty="0" smtClean="0">
                <a:latin typeface="Arial" pitchFamily="34" charset="0"/>
                <a:cs typeface="Arial" pitchFamily="34" charset="0"/>
              </a:rPr>
              <a:t>Το </a:t>
            </a:r>
            <a:r>
              <a:rPr lang="el-GR" sz="2000" b="1" dirty="0" smtClean="0">
                <a:latin typeface="Arial" pitchFamily="34" charset="0"/>
                <a:cs typeface="Arial" pitchFamily="34" charset="0"/>
              </a:rPr>
              <a:t>Πρόγραμμα του Ανοικτού Σχολείου </a:t>
            </a:r>
            <a:r>
              <a:rPr lang="el-GR" sz="2000" dirty="0" smtClean="0">
                <a:latin typeface="Arial" pitchFamily="34" charset="0"/>
                <a:cs typeface="Arial" pitchFamily="34" charset="0"/>
              </a:rPr>
              <a:t>αλλάζει την εικόνα του παραδοσιακού σχολείου</a:t>
            </a:r>
          </a:p>
          <a:p>
            <a:pPr marL="114300" indent="0" algn="just">
              <a:buNone/>
            </a:pPr>
            <a:r>
              <a:rPr lang="el-GR" sz="2000" dirty="0">
                <a:latin typeface="Arial" pitchFamily="34" charset="0"/>
                <a:cs typeface="Arial" pitchFamily="34" charset="0"/>
              </a:rPr>
              <a:t>Ε</a:t>
            </a:r>
            <a:r>
              <a:rPr lang="el-GR" sz="2000" dirty="0" smtClean="0">
                <a:latin typeface="Arial" pitchFamily="34" charset="0"/>
                <a:cs typeface="Arial" pitchFamily="34" charset="0"/>
              </a:rPr>
              <a:t>ργαστήρια για</a:t>
            </a:r>
          </a:p>
          <a:p>
            <a:pPr algn="just"/>
            <a:r>
              <a:rPr lang="el-GR" sz="2000" dirty="0" smtClean="0">
                <a:latin typeface="Arial" pitchFamily="34" charset="0"/>
                <a:cs typeface="Arial" pitchFamily="34" charset="0"/>
              </a:rPr>
              <a:t>Την τέχνη </a:t>
            </a:r>
          </a:p>
          <a:p>
            <a:pPr algn="just"/>
            <a:r>
              <a:rPr lang="el-GR" sz="2000" dirty="0" smtClean="0">
                <a:latin typeface="Arial" pitchFamily="34" charset="0"/>
                <a:cs typeface="Arial" pitchFamily="34" charset="0"/>
              </a:rPr>
              <a:t>Τον πολιτισμό</a:t>
            </a:r>
          </a:p>
          <a:p>
            <a:pPr algn="just"/>
            <a:r>
              <a:rPr lang="el-GR" sz="2000" dirty="0" smtClean="0">
                <a:latin typeface="Arial" pitchFamily="34" charset="0"/>
                <a:cs typeface="Arial" pitchFamily="34" charset="0"/>
              </a:rPr>
              <a:t>Τον αθλητισμό </a:t>
            </a:r>
          </a:p>
          <a:p>
            <a:pPr marL="114300" indent="0" algn="just">
              <a:buNone/>
            </a:pPr>
            <a:r>
              <a:rPr lang="el-GR" sz="2000" b="1" dirty="0">
                <a:latin typeface="Arial" pitchFamily="34" charset="0"/>
                <a:cs typeface="Arial" pitchFamily="34" charset="0"/>
              </a:rPr>
              <a:t>π</a:t>
            </a:r>
            <a:r>
              <a:rPr lang="el-GR" sz="2000" b="1" dirty="0" smtClean="0">
                <a:latin typeface="Arial" pitchFamily="34" charset="0"/>
                <a:cs typeface="Arial" pitchFamily="34" charset="0"/>
              </a:rPr>
              <a:t>ραγματοποιούνται τα απογέυματα, τα Σάββατα και τις Κυριακές</a:t>
            </a:r>
          </a:p>
          <a:p>
            <a:pPr marL="114300" indent="0" algn="just">
              <a:buNone/>
            </a:pPr>
            <a:r>
              <a:rPr lang="el-GR" sz="2000" dirty="0" smtClean="0">
                <a:latin typeface="Arial" pitchFamily="34" charset="0"/>
                <a:cs typeface="Arial" pitchFamily="34" charset="0"/>
              </a:rPr>
              <a:t>Πρόκειται για δραστηριότητες ανοικτές σε όλη την κοινότητα με στόχο:</a:t>
            </a:r>
          </a:p>
          <a:p>
            <a:pPr algn="just"/>
            <a:r>
              <a:rPr lang="el-GR" sz="2000" dirty="0" smtClean="0">
                <a:latin typeface="Arial" pitchFamily="34" charset="0"/>
                <a:cs typeface="Arial" pitchFamily="34" charset="0"/>
              </a:rPr>
              <a:t>Τη βελτίιωση της ποιότητας των σχέσεων </a:t>
            </a:r>
          </a:p>
          <a:p>
            <a:pPr algn="just"/>
            <a:r>
              <a:rPr lang="el-GR" sz="2000" dirty="0" smtClean="0">
                <a:latin typeface="Arial" pitchFamily="34" charset="0"/>
                <a:cs typeface="Arial" pitchFamily="34" charset="0"/>
              </a:rPr>
              <a:t>Την ενθάρρυνση της αλληλεπίδρασης μεταξύ εκπ/κων, μαθητών και μελών της οικογένειας</a:t>
            </a:r>
            <a:endParaRPr lang="el-GR" sz="2000" dirty="0">
              <a:latin typeface="Arial" pitchFamily="34" charset="0"/>
              <a:cs typeface="Arial" pitchFamily="34" charset="0"/>
            </a:endParaRPr>
          </a:p>
        </p:txBody>
      </p:sp>
      <p:sp>
        <p:nvSpPr>
          <p:cNvPr id="2" name="Title 1"/>
          <p:cNvSpPr>
            <a:spLocks noGrp="1"/>
          </p:cNvSpPr>
          <p:nvPr>
            <p:ph type="title"/>
          </p:nvPr>
        </p:nvSpPr>
        <p:spPr/>
        <p:txBody>
          <a:bodyPr/>
          <a:lstStyle/>
          <a:p>
            <a:r>
              <a:rPr lang="el-GR" dirty="0" smtClean="0"/>
              <a:t>Παρουσίαση πρακτικής</a:t>
            </a:r>
            <a:endParaRPr lang="el-GR" dirty="0"/>
          </a:p>
        </p:txBody>
      </p:sp>
      <p:pic>
        <p:nvPicPr>
          <p:cNvPr id="12290" name="Picture 2" descr="C:\Users\USER\Desktop\Medis LOGO.png"/>
          <p:cNvPicPr>
            <a:picLocks noChangeAspect="1" noChangeArrowheads="1"/>
          </p:cNvPicPr>
          <p:nvPr/>
        </p:nvPicPr>
        <p:blipFill>
          <a:blip r:embed="rId2" cstate="print"/>
          <a:srcRect/>
          <a:stretch>
            <a:fillRect/>
          </a:stretch>
        </p:blipFill>
        <p:spPr bwMode="auto">
          <a:xfrm>
            <a:off x="7164288" y="5589240"/>
            <a:ext cx="1762125" cy="1076325"/>
          </a:xfrm>
          <a:prstGeom prst="rect">
            <a:avLst/>
          </a:prstGeom>
          <a:noFill/>
        </p:spPr>
      </p:pic>
    </p:spTree>
    <p:extLst>
      <p:ext uri="{BB962C8B-B14F-4D97-AF65-F5344CB8AC3E}">
        <p14:creationId xmlns:p14="http://schemas.microsoft.com/office/powerpoint/2010/main" val="41492787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114300" indent="0">
              <a:buNone/>
            </a:pPr>
            <a:r>
              <a:rPr lang="el-GR" sz="2000" b="1" dirty="0" smtClean="0">
                <a:latin typeface="Arial" pitchFamily="34" charset="0"/>
                <a:cs typeface="Arial" pitchFamily="34" charset="0"/>
              </a:rPr>
              <a:t>Η συγκεκριμένη πρακτική εφαρμόστηκε σε ένα δημοτικό σχολείο του </a:t>
            </a:r>
            <a:r>
              <a:rPr lang="en-US" sz="2000" b="1" dirty="0" smtClean="0">
                <a:latin typeface="Arial" pitchFamily="34" charset="0"/>
                <a:cs typeface="Arial" pitchFamily="34" charset="0"/>
              </a:rPr>
              <a:t>Villabate </a:t>
            </a:r>
            <a:r>
              <a:rPr lang="el-GR" sz="2000" b="1" dirty="0" smtClean="0">
                <a:latin typeface="Arial" pitchFamily="34" charset="0"/>
                <a:cs typeface="Arial" pitchFamily="34" charset="0"/>
              </a:rPr>
              <a:t>της Ιταλίας</a:t>
            </a:r>
          </a:p>
          <a:p>
            <a:pPr marL="114300" indent="0">
              <a:buNone/>
            </a:pPr>
            <a:r>
              <a:rPr lang="el-GR" sz="2000" dirty="0" smtClean="0">
                <a:latin typeface="Arial" pitchFamily="34" charset="0"/>
                <a:cs typeface="Arial" pitchFamily="34" charset="0"/>
              </a:rPr>
              <a:t>Το θεατρικό εργαστήρι στο σχολείο επικεντρώνεται</a:t>
            </a:r>
          </a:p>
          <a:p>
            <a:r>
              <a:rPr lang="el-GR" sz="2000" i="1" dirty="0" smtClean="0">
                <a:latin typeface="Arial" pitchFamily="34" charset="0"/>
                <a:cs typeface="Arial" pitchFamily="34" charset="0"/>
              </a:rPr>
              <a:t>στην </a:t>
            </a:r>
            <a:r>
              <a:rPr lang="el-GR" sz="2000" i="1" dirty="0" smtClean="0">
                <a:latin typeface="Arial" pitchFamily="34" charset="0"/>
                <a:cs typeface="Arial" pitchFamily="34" charset="0"/>
              </a:rPr>
              <a:t>εκπαίδευση </a:t>
            </a:r>
            <a:r>
              <a:rPr lang="el-GR" sz="2000" i="1" dirty="0" smtClean="0">
                <a:latin typeface="Arial" pitchFamily="34" charset="0"/>
                <a:cs typeface="Arial" pitchFamily="34" charset="0"/>
              </a:rPr>
              <a:t>στο παιχνίδι ρόλων </a:t>
            </a:r>
          </a:p>
          <a:p>
            <a:r>
              <a:rPr lang="el-GR" sz="2000" i="1" dirty="0" smtClean="0">
                <a:latin typeface="Arial" pitchFamily="34" charset="0"/>
                <a:cs typeface="Arial" pitchFamily="34" charset="0"/>
              </a:rPr>
              <a:t>στο παιχνίδι </a:t>
            </a:r>
            <a:r>
              <a:rPr lang="el-GR" sz="2000" i="1" dirty="0" smtClean="0">
                <a:latin typeface="Arial" pitchFamily="34" charset="0"/>
                <a:cs typeface="Arial" pitchFamily="34" charset="0"/>
              </a:rPr>
              <a:t>ρόλων</a:t>
            </a:r>
            <a:endParaRPr lang="el-GR" sz="2000" i="1" dirty="0" smtClean="0">
              <a:latin typeface="Arial" pitchFamily="34" charset="0"/>
              <a:cs typeface="Arial" pitchFamily="34" charset="0"/>
            </a:endParaRPr>
          </a:p>
          <a:p>
            <a:pPr marL="114300" indent="0">
              <a:buNone/>
            </a:pPr>
            <a:r>
              <a:rPr lang="el-GR" sz="2000" dirty="0">
                <a:latin typeface="Arial" pitchFamily="34" charset="0"/>
                <a:cs typeface="Arial" pitchFamily="34" charset="0"/>
              </a:rPr>
              <a:t>σ</a:t>
            </a:r>
            <a:r>
              <a:rPr lang="el-GR" sz="2000" dirty="0" smtClean="0">
                <a:latin typeface="Arial" pitchFamily="34" charset="0"/>
                <a:cs typeface="Arial" pitchFamily="34" charset="0"/>
              </a:rPr>
              <a:t>υμπεριλαμβανομένης </a:t>
            </a:r>
            <a:r>
              <a:rPr lang="el-GR" sz="2000" u="sng" dirty="0" smtClean="0">
                <a:latin typeface="Arial" pitchFamily="34" charset="0"/>
                <a:cs typeface="Arial" pitchFamily="34" charset="0"/>
              </a:rPr>
              <a:t>μίας τεχνικής προσομοίωσης</a:t>
            </a:r>
          </a:p>
          <a:p>
            <a:pPr marL="114300" indent="0">
              <a:buNone/>
            </a:pPr>
            <a:r>
              <a:rPr lang="el-GR" sz="2000" b="1" dirty="0" smtClean="0">
                <a:latin typeface="Arial" pitchFamily="34" charset="0"/>
                <a:cs typeface="Arial" pitchFamily="34" charset="0"/>
              </a:rPr>
              <a:t>Μία πραγματική καινοτομία σε αυτή τη δραστηριότητα:</a:t>
            </a:r>
          </a:p>
          <a:p>
            <a:pPr algn="just"/>
            <a:r>
              <a:rPr lang="el-GR" sz="2000" dirty="0" smtClean="0">
                <a:latin typeface="Arial" pitchFamily="34" charset="0"/>
                <a:cs typeface="Arial" pitchFamily="34" charset="0"/>
              </a:rPr>
              <a:t>Οι μαθητές καλούνται να εμηνεύσουν τους κύριους χαρακτήρες και τις προσωπικότητες των ‘άλλων μαθητών’ και να ανακαλύψουν πώς είναι να βρίσκονται στη θέση των μαθητών που ασκούν ή που υπόκεινται εκφοβισμό, αποκλειστικά μέσω της υποκριτικής </a:t>
            </a:r>
            <a:endParaRPr lang="el-GR" sz="2000" dirty="0">
              <a:latin typeface="Arial" pitchFamily="34" charset="0"/>
              <a:cs typeface="Arial" pitchFamily="34" charset="0"/>
            </a:endParaRPr>
          </a:p>
        </p:txBody>
      </p:sp>
      <p:sp>
        <p:nvSpPr>
          <p:cNvPr id="2" name="Title 1"/>
          <p:cNvSpPr>
            <a:spLocks noGrp="1"/>
          </p:cNvSpPr>
          <p:nvPr>
            <p:ph type="title"/>
          </p:nvPr>
        </p:nvSpPr>
        <p:spPr/>
        <p:txBody>
          <a:bodyPr/>
          <a:lstStyle/>
          <a:p>
            <a:r>
              <a:rPr lang="el-GR" sz="2400" b="1" dirty="0" smtClean="0"/>
              <a:t>Παρουσίαση συγκεκριμένης δραστηριότητας</a:t>
            </a:r>
            <a:br>
              <a:rPr lang="el-GR" sz="2400" b="1" dirty="0" smtClean="0"/>
            </a:br>
            <a:r>
              <a:rPr lang="el-GR" sz="2400" b="1" dirty="0" smtClean="0"/>
              <a:t>‘</a:t>
            </a:r>
            <a:r>
              <a:rPr lang="el-GR" sz="2400" b="1" i="1" dirty="0" smtClean="0"/>
              <a:t>Το θεατρικό εργαστήρι στο σχολείο’</a:t>
            </a:r>
            <a:endParaRPr lang="el-GR" sz="2400" b="1" i="1" dirty="0"/>
          </a:p>
        </p:txBody>
      </p:sp>
      <p:pic>
        <p:nvPicPr>
          <p:cNvPr id="13314" name="Picture 2" descr="C:\Users\USER\Desktop\Medis LOGO.png"/>
          <p:cNvPicPr>
            <a:picLocks noChangeAspect="1" noChangeArrowheads="1"/>
          </p:cNvPicPr>
          <p:nvPr/>
        </p:nvPicPr>
        <p:blipFill>
          <a:blip r:embed="rId2" cstate="print"/>
          <a:srcRect/>
          <a:stretch>
            <a:fillRect/>
          </a:stretch>
        </p:blipFill>
        <p:spPr bwMode="auto">
          <a:xfrm>
            <a:off x="7164288" y="5517232"/>
            <a:ext cx="1762125" cy="1076325"/>
          </a:xfrm>
          <a:prstGeom prst="rect">
            <a:avLst/>
          </a:prstGeom>
          <a:noFill/>
        </p:spPr>
      </p:pic>
    </p:spTree>
    <p:extLst>
      <p:ext uri="{BB962C8B-B14F-4D97-AF65-F5344CB8AC3E}">
        <p14:creationId xmlns:p14="http://schemas.microsoft.com/office/powerpoint/2010/main" val="35349008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l-GR" sz="2600" dirty="0" smtClean="0">
                <a:latin typeface="Arial" pitchFamily="34" charset="0"/>
                <a:cs typeface="Arial" pitchFamily="34" charset="0"/>
              </a:rPr>
              <a:t>Μία μεγάλη αίθουσα/χώρος (ακόμη και υπάιθριος αλλά ήσυχος)</a:t>
            </a:r>
          </a:p>
          <a:p>
            <a:r>
              <a:rPr lang="el-GR" sz="2600" dirty="0" smtClean="0">
                <a:latin typeface="Arial" pitchFamily="34" charset="0"/>
                <a:cs typeface="Arial" pitchFamily="34" charset="0"/>
              </a:rPr>
              <a:t>Μία «πλοκή» που να βασίζεται σε μια προηγούμενη ανάλυση σχέσεων των μαθητών στις τάξεις</a:t>
            </a:r>
          </a:p>
          <a:p>
            <a:r>
              <a:rPr lang="el-GR" sz="2600" dirty="0" smtClean="0">
                <a:latin typeface="Arial" pitchFamily="34" charset="0"/>
                <a:cs typeface="Arial" pitchFamily="34" charset="0"/>
              </a:rPr>
              <a:t>Υλικά: καρέκλες, σχέδια, </a:t>
            </a:r>
            <a:r>
              <a:rPr lang="el-GR" sz="2600" dirty="0">
                <a:latin typeface="Arial" pitchFamily="34" charset="0"/>
                <a:cs typeface="Arial" pitchFamily="34" charset="0"/>
              </a:rPr>
              <a:t>ρ</a:t>
            </a:r>
            <a:r>
              <a:rPr lang="el-GR" sz="2600" dirty="0" smtClean="0">
                <a:latin typeface="Arial" pitchFamily="34" charset="0"/>
                <a:cs typeface="Arial" pitchFamily="34" charset="0"/>
              </a:rPr>
              <a:t>ούχα, κάμερα</a:t>
            </a:r>
          </a:p>
          <a:p>
            <a:r>
              <a:rPr lang="el-GR" sz="2600" dirty="0" smtClean="0">
                <a:latin typeface="Arial" pitchFamily="34" charset="0"/>
                <a:cs typeface="Arial" pitchFamily="34" charset="0"/>
              </a:rPr>
              <a:t>Ανθρώπινους πόρους:</a:t>
            </a:r>
          </a:p>
          <a:p>
            <a:pPr marL="114300" indent="0">
              <a:buNone/>
            </a:pPr>
            <a:r>
              <a:rPr lang="el-GR" sz="2600" dirty="0" smtClean="0">
                <a:latin typeface="Arial" pitchFamily="34" charset="0"/>
                <a:cs typeface="Arial" pitchFamily="34" charset="0"/>
              </a:rPr>
              <a:t>    Εκπαιδευτικό</a:t>
            </a:r>
          </a:p>
          <a:p>
            <a:pPr marL="114300" indent="0">
              <a:buNone/>
            </a:pPr>
            <a:r>
              <a:rPr lang="el-GR" sz="2600" dirty="0" smtClean="0">
                <a:latin typeface="Arial" pitchFamily="34" charset="0"/>
                <a:cs typeface="Arial" pitchFamily="34" charset="0"/>
              </a:rPr>
              <a:t>    Δάσκαλό τέχνης</a:t>
            </a:r>
          </a:p>
          <a:p>
            <a:pPr marL="114300" indent="0">
              <a:buNone/>
            </a:pPr>
            <a:r>
              <a:rPr lang="el-GR" sz="2600" dirty="0" smtClean="0">
                <a:latin typeface="Arial" pitchFamily="34" charset="0"/>
                <a:cs typeface="Arial" pitchFamily="34" charset="0"/>
              </a:rPr>
              <a:t>    Γονείς</a:t>
            </a:r>
          </a:p>
          <a:p>
            <a:pPr marL="114300" indent="0">
              <a:buNone/>
            </a:pPr>
            <a:r>
              <a:rPr lang="el-GR" sz="2600" dirty="0" smtClean="0">
                <a:latin typeface="Arial" pitchFamily="34" charset="0"/>
                <a:cs typeface="Arial" pitchFamily="34" charset="0"/>
              </a:rPr>
              <a:t>    Ψυχολόγο</a:t>
            </a:r>
            <a:endParaRPr lang="el-GR" sz="2600" dirty="0">
              <a:latin typeface="Arial" pitchFamily="34" charset="0"/>
              <a:cs typeface="Arial" pitchFamily="34" charset="0"/>
            </a:endParaRPr>
          </a:p>
          <a:p>
            <a:pPr marL="114300" indent="0">
              <a:buNone/>
            </a:pPr>
            <a:r>
              <a:rPr lang="el-GR" sz="2600" dirty="0" smtClean="0">
                <a:latin typeface="Arial" pitchFamily="34" charset="0"/>
                <a:cs typeface="Arial" pitchFamily="34" charset="0"/>
              </a:rPr>
              <a:t>    Πολιτισμικό διαμεσολαβητή</a:t>
            </a:r>
          </a:p>
          <a:p>
            <a:pPr marL="114300" indent="0">
              <a:buNone/>
            </a:pPr>
            <a:r>
              <a:rPr lang="el-GR" sz="2600" dirty="0" smtClean="0">
                <a:latin typeface="Arial" pitchFamily="34" charset="0"/>
                <a:cs typeface="Arial" pitchFamily="34" charset="0"/>
              </a:rPr>
              <a:t>    Εθελοντές</a:t>
            </a:r>
          </a:p>
          <a:p>
            <a:pPr marL="114300" indent="0">
              <a:buNone/>
            </a:pPr>
            <a:endParaRPr lang="el-GR" dirty="0" smtClean="0"/>
          </a:p>
        </p:txBody>
      </p:sp>
      <p:sp>
        <p:nvSpPr>
          <p:cNvPr id="2" name="Title 1"/>
          <p:cNvSpPr>
            <a:spLocks noGrp="1"/>
          </p:cNvSpPr>
          <p:nvPr>
            <p:ph type="title"/>
          </p:nvPr>
        </p:nvSpPr>
        <p:spPr/>
        <p:txBody>
          <a:bodyPr/>
          <a:lstStyle/>
          <a:p>
            <a:r>
              <a:rPr lang="el-GR" sz="3600" b="1" dirty="0" smtClean="0"/>
              <a:t>Πόροι</a:t>
            </a:r>
            <a:endParaRPr lang="el-GR" sz="3600" b="1" dirty="0"/>
          </a:p>
        </p:txBody>
      </p:sp>
      <p:pic>
        <p:nvPicPr>
          <p:cNvPr id="14339" name="Picture 3" descr="C:\Users\USER\Desktop\Medis LOGO.png"/>
          <p:cNvPicPr>
            <a:picLocks noChangeAspect="1" noChangeArrowheads="1"/>
          </p:cNvPicPr>
          <p:nvPr/>
        </p:nvPicPr>
        <p:blipFill>
          <a:blip r:embed="rId2" cstate="print"/>
          <a:srcRect/>
          <a:stretch>
            <a:fillRect/>
          </a:stretch>
        </p:blipFill>
        <p:spPr bwMode="auto">
          <a:xfrm>
            <a:off x="7164288" y="5589240"/>
            <a:ext cx="1762125" cy="1076325"/>
          </a:xfrm>
          <a:prstGeom prst="rect">
            <a:avLst/>
          </a:prstGeom>
          <a:noFill/>
        </p:spPr>
      </p:pic>
    </p:spTree>
    <p:extLst>
      <p:ext uri="{BB962C8B-B14F-4D97-AF65-F5344CB8AC3E}">
        <p14:creationId xmlns:p14="http://schemas.microsoft.com/office/powerpoint/2010/main" val="21131416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268760"/>
            <a:ext cx="8229600" cy="4525963"/>
          </a:xfrm>
        </p:spPr>
        <p:txBody>
          <a:bodyPr/>
          <a:lstStyle/>
          <a:p>
            <a:pPr marL="114300" indent="0">
              <a:buNone/>
            </a:pPr>
            <a:r>
              <a:rPr lang="el-GR" sz="2400" dirty="0" smtClean="0">
                <a:latin typeface="Arial" pitchFamily="34" charset="0"/>
                <a:cs typeface="Arial" pitchFamily="34" charset="0"/>
              </a:rPr>
              <a:t>Η συγκεκριμένη πρακτική θα μπορούσε να εφαρμοστεί:</a:t>
            </a:r>
          </a:p>
          <a:p>
            <a:r>
              <a:rPr lang="el-GR" sz="2400" dirty="0" smtClean="0">
                <a:latin typeface="Arial" pitchFamily="34" charset="0"/>
                <a:cs typeface="Arial" pitchFamily="34" charset="0"/>
              </a:rPr>
              <a:t>Σε συνεχή βάση κατά τη διάρκεια μιας περιόδου έξι μηνών με προεραιτική συχνότητα 2-3 φορές την εβδομάδα</a:t>
            </a:r>
          </a:p>
          <a:p>
            <a:r>
              <a:rPr lang="el-GR" sz="2400" dirty="0" smtClean="0">
                <a:latin typeface="Arial" pitchFamily="34" charset="0"/>
                <a:cs typeface="Arial" pitchFamily="34" charset="0"/>
              </a:rPr>
              <a:t> Απογεύματα ως εργαστηριακή δραστηριότητα που εμπίπτει στις εξωσχολικές </a:t>
            </a:r>
            <a:r>
              <a:rPr lang="el-GR" sz="2400" dirty="0">
                <a:latin typeface="Arial" pitchFamily="34" charset="0"/>
                <a:cs typeface="Arial" pitchFamily="34" charset="0"/>
              </a:rPr>
              <a:t>δραστηριότητες που </a:t>
            </a:r>
            <a:r>
              <a:rPr lang="el-GR" sz="2400" dirty="0" smtClean="0">
                <a:latin typeface="Arial" pitchFamily="34" charset="0"/>
                <a:cs typeface="Arial" pitchFamily="34" charset="0"/>
              </a:rPr>
              <a:t>προβλέπονται </a:t>
            </a:r>
            <a:r>
              <a:rPr lang="el-GR" sz="2400" dirty="0">
                <a:latin typeface="Arial" pitchFamily="34" charset="0"/>
                <a:cs typeface="Arial" pitchFamily="34" charset="0"/>
              </a:rPr>
              <a:t>στο </a:t>
            </a:r>
            <a:r>
              <a:rPr lang="el-GR" sz="2400" dirty="0" smtClean="0">
                <a:latin typeface="Arial" pitchFamily="34" charset="0"/>
                <a:cs typeface="Arial" pitchFamily="34" charset="0"/>
              </a:rPr>
              <a:t>πλαίσιο </a:t>
            </a:r>
            <a:r>
              <a:rPr lang="el-GR" sz="2400" dirty="0">
                <a:latin typeface="Arial" pitchFamily="34" charset="0"/>
                <a:cs typeface="Arial" pitchFamily="34" charset="0"/>
              </a:rPr>
              <a:t>του Πραγράμματος του Ανοικτού </a:t>
            </a:r>
            <a:r>
              <a:rPr lang="el-GR" sz="2400" dirty="0" smtClean="0">
                <a:latin typeface="Arial" pitchFamily="34" charset="0"/>
                <a:cs typeface="Arial" pitchFamily="34" charset="0"/>
              </a:rPr>
              <a:t>Σχολείου</a:t>
            </a:r>
            <a:endParaRPr lang="el-GR" sz="2400" dirty="0">
              <a:latin typeface="Arial" pitchFamily="34" charset="0"/>
              <a:cs typeface="Arial" pitchFamily="34" charset="0"/>
            </a:endParaRPr>
          </a:p>
          <a:p>
            <a:endParaRPr lang="el-GR" dirty="0"/>
          </a:p>
        </p:txBody>
      </p:sp>
      <p:sp>
        <p:nvSpPr>
          <p:cNvPr id="2" name="Title 1"/>
          <p:cNvSpPr>
            <a:spLocks noGrp="1"/>
          </p:cNvSpPr>
          <p:nvPr>
            <p:ph type="title"/>
          </p:nvPr>
        </p:nvSpPr>
        <p:spPr/>
        <p:txBody>
          <a:bodyPr>
            <a:normAutofit/>
          </a:bodyPr>
          <a:lstStyle/>
          <a:p>
            <a:r>
              <a:rPr lang="el-GR" sz="3200" b="1" dirty="0" smtClean="0"/>
              <a:t>Διάρκεια</a:t>
            </a:r>
            <a:endParaRPr lang="el-GR" sz="3200" b="1" dirty="0"/>
          </a:p>
        </p:txBody>
      </p:sp>
      <p:pic>
        <p:nvPicPr>
          <p:cNvPr id="15362" name="Picture 2" descr="C:\Users\USER\Desktop\Medis LOGO.png"/>
          <p:cNvPicPr>
            <a:picLocks noChangeAspect="1" noChangeArrowheads="1"/>
          </p:cNvPicPr>
          <p:nvPr/>
        </p:nvPicPr>
        <p:blipFill>
          <a:blip r:embed="rId2" cstate="print"/>
          <a:srcRect/>
          <a:stretch>
            <a:fillRect/>
          </a:stretch>
        </p:blipFill>
        <p:spPr bwMode="auto">
          <a:xfrm>
            <a:off x="7164288" y="5589240"/>
            <a:ext cx="1762125" cy="1076325"/>
          </a:xfrm>
          <a:prstGeom prst="rect">
            <a:avLst/>
          </a:prstGeom>
          <a:noFill/>
        </p:spPr>
      </p:pic>
    </p:spTree>
    <p:extLst>
      <p:ext uri="{BB962C8B-B14F-4D97-AF65-F5344CB8AC3E}">
        <p14:creationId xmlns:p14="http://schemas.microsoft.com/office/powerpoint/2010/main" val="9014301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sz="2400" dirty="0" smtClean="0">
                <a:latin typeface="Arial" pitchFamily="34" charset="0"/>
                <a:cs typeface="Arial" pitchFamily="34" charset="0"/>
              </a:rPr>
              <a:t>Ενίσχυση της ατομικής κατανόησης και της σημασίας της ανεκτικοτηταςς και της μη διάκρισης</a:t>
            </a:r>
          </a:p>
          <a:p>
            <a:r>
              <a:rPr lang="el-GR" sz="2400" dirty="0" smtClean="0">
                <a:latin typeface="Arial" pitchFamily="34" charset="0"/>
                <a:cs typeface="Arial" pitchFamily="34" charset="0"/>
              </a:rPr>
              <a:t>Δημιουργία δικτύου επαφών για την ένταξη των μεταναστών</a:t>
            </a:r>
          </a:p>
          <a:p>
            <a:r>
              <a:rPr lang="el-GR" sz="2400" dirty="0" smtClean="0">
                <a:latin typeface="Arial" pitchFamily="34" charset="0"/>
                <a:cs typeface="Arial" pitchFamily="34" charset="0"/>
              </a:rPr>
              <a:t>Προσέγγιση των νέων στο σχολείο</a:t>
            </a:r>
          </a:p>
          <a:p>
            <a:r>
              <a:rPr lang="el-GR" sz="2400" dirty="0" smtClean="0">
                <a:latin typeface="Arial" pitchFamily="34" charset="0"/>
                <a:cs typeface="Arial" pitchFamily="34" charset="0"/>
              </a:rPr>
              <a:t>Χαρτογράφηση ταλέντων</a:t>
            </a:r>
          </a:p>
          <a:p>
            <a:pPr algn="just"/>
            <a:r>
              <a:rPr lang="el-GR" sz="2400" dirty="0" smtClean="0">
                <a:latin typeface="Arial" pitchFamily="34" charset="0"/>
                <a:cs typeface="Arial" pitchFamily="34" charset="0"/>
              </a:rPr>
              <a:t>Διεύρυνση των οριζόντων της κοινότητας, του σχολείου και των νέων της</a:t>
            </a:r>
          </a:p>
          <a:p>
            <a:r>
              <a:rPr lang="el-GR" sz="2400" dirty="0" smtClean="0">
                <a:latin typeface="Arial" pitchFamily="34" charset="0"/>
                <a:cs typeface="Arial" pitchFamily="34" charset="0"/>
              </a:rPr>
              <a:t>Δημιουργία κουλτούρας ανεκτικότητας και σεβασμού της διαφορετικότήτας</a:t>
            </a:r>
          </a:p>
        </p:txBody>
      </p:sp>
      <p:sp>
        <p:nvSpPr>
          <p:cNvPr id="2" name="Title 1"/>
          <p:cNvSpPr>
            <a:spLocks noGrp="1"/>
          </p:cNvSpPr>
          <p:nvPr>
            <p:ph type="title"/>
          </p:nvPr>
        </p:nvSpPr>
        <p:spPr/>
        <p:txBody>
          <a:bodyPr>
            <a:normAutofit/>
          </a:bodyPr>
          <a:lstStyle/>
          <a:p>
            <a:r>
              <a:rPr lang="el-GR" sz="3200" b="1" dirty="0" smtClean="0"/>
              <a:t>Αναμενόμενα αποτελέσματα</a:t>
            </a:r>
            <a:endParaRPr lang="el-GR" sz="3200" b="1" dirty="0"/>
          </a:p>
        </p:txBody>
      </p:sp>
      <p:pic>
        <p:nvPicPr>
          <p:cNvPr id="16386" name="Picture 2" descr="C:\Users\USER\Desktop\Medis LOGO.png"/>
          <p:cNvPicPr>
            <a:picLocks noChangeAspect="1" noChangeArrowheads="1"/>
          </p:cNvPicPr>
          <p:nvPr/>
        </p:nvPicPr>
        <p:blipFill>
          <a:blip r:embed="rId2" cstate="print"/>
          <a:srcRect/>
          <a:stretch>
            <a:fillRect/>
          </a:stretch>
        </p:blipFill>
        <p:spPr bwMode="auto">
          <a:xfrm>
            <a:off x="7092280" y="5517232"/>
            <a:ext cx="1762125" cy="1076325"/>
          </a:xfrm>
          <a:prstGeom prst="rect">
            <a:avLst/>
          </a:prstGeom>
          <a:noFill/>
        </p:spPr>
      </p:pic>
    </p:spTree>
    <p:extLst>
      <p:ext uri="{BB962C8B-B14F-4D97-AF65-F5344CB8AC3E}">
        <p14:creationId xmlns:p14="http://schemas.microsoft.com/office/powerpoint/2010/main" val="39267154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lgn="ctr">
              <a:buNone/>
            </a:pPr>
            <a:endParaRPr lang="el-GR" sz="3600" b="1" dirty="0" smtClean="0"/>
          </a:p>
          <a:p>
            <a:pPr marL="114300" indent="0" algn="ctr">
              <a:buNone/>
            </a:pPr>
            <a:endParaRPr lang="el-GR" sz="3600" b="1" dirty="0"/>
          </a:p>
          <a:p>
            <a:pPr marL="114300" indent="0" algn="ctr">
              <a:buNone/>
            </a:pPr>
            <a:endParaRPr lang="el-GR" sz="3600" b="1" dirty="0" smtClean="0"/>
          </a:p>
          <a:p>
            <a:pPr marL="114300" indent="0" algn="ctr">
              <a:buNone/>
            </a:pPr>
            <a:r>
              <a:rPr lang="el-GR" sz="3600" b="1" dirty="0" smtClean="0"/>
              <a:t>Συνεργασία γονέων και σχολείου</a:t>
            </a:r>
            <a:endParaRPr lang="el-GR" sz="3600" b="1" dirty="0"/>
          </a:p>
        </p:txBody>
      </p:sp>
      <p:sp>
        <p:nvSpPr>
          <p:cNvPr id="2" name="Title 1"/>
          <p:cNvSpPr>
            <a:spLocks noGrp="1"/>
          </p:cNvSpPr>
          <p:nvPr>
            <p:ph type="title"/>
          </p:nvPr>
        </p:nvSpPr>
        <p:spPr/>
        <p:txBody>
          <a:bodyPr/>
          <a:lstStyle/>
          <a:p>
            <a:r>
              <a:rPr lang="el-GR" dirty="0" smtClean="0"/>
              <a:t>ΙΤΑΛΙΑ</a:t>
            </a:r>
            <a:endParaRPr lang="el-GR" dirty="0"/>
          </a:p>
        </p:txBody>
      </p:sp>
      <p:pic>
        <p:nvPicPr>
          <p:cNvPr id="17410" name="Picture 2" descr="C:\Users\USER\Desktop\Medis LOGO.png"/>
          <p:cNvPicPr>
            <a:picLocks noChangeAspect="1" noChangeArrowheads="1"/>
          </p:cNvPicPr>
          <p:nvPr/>
        </p:nvPicPr>
        <p:blipFill>
          <a:blip r:embed="rId2" cstate="print"/>
          <a:srcRect/>
          <a:stretch>
            <a:fillRect/>
          </a:stretch>
        </p:blipFill>
        <p:spPr bwMode="auto">
          <a:xfrm>
            <a:off x="7092280" y="5589240"/>
            <a:ext cx="1762125" cy="1076325"/>
          </a:xfrm>
          <a:prstGeom prst="rect">
            <a:avLst/>
          </a:prstGeom>
          <a:noFill/>
        </p:spPr>
      </p:pic>
    </p:spTree>
    <p:extLst>
      <p:ext uri="{BB962C8B-B14F-4D97-AF65-F5344CB8AC3E}">
        <p14:creationId xmlns:p14="http://schemas.microsoft.com/office/powerpoint/2010/main" val="34041186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114300" indent="0">
              <a:buNone/>
            </a:pPr>
            <a:r>
              <a:rPr lang="el-GR" sz="2400" dirty="0" smtClean="0">
                <a:latin typeface="Arial" pitchFamily="34" charset="0"/>
                <a:cs typeface="Arial" pitchFamily="34" charset="0"/>
              </a:rPr>
              <a:t>Η καλή συνεργασία σχολείου-οικογένειας </a:t>
            </a:r>
          </a:p>
          <a:p>
            <a:r>
              <a:rPr lang="el-GR" sz="2400" dirty="0" smtClean="0">
                <a:latin typeface="Arial" pitchFamily="34" charset="0"/>
                <a:cs typeface="Arial" pitchFamily="34" charset="0"/>
              </a:rPr>
              <a:t>Προάγει τη μάθηση</a:t>
            </a:r>
          </a:p>
          <a:p>
            <a:r>
              <a:rPr lang="el-GR" sz="2400" dirty="0" smtClean="0">
                <a:latin typeface="Arial" pitchFamily="34" charset="0"/>
                <a:cs typeface="Arial" pitchFamily="34" charset="0"/>
              </a:rPr>
              <a:t>Ευνοεί την ευημερία των μαθητών</a:t>
            </a:r>
          </a:p>
          <a:p>
            <a:r>
              <a:rPr lang="el-GR" sz="2400" dirty="0" smtClean="0">
                <a:latin typeface="Arial" pitchFamily="34" charset="0"/>
                <a:cs typeface="Arial" pitchFamily="34" charset="0"/>
              </a:rPr>
              <a:t>Επιτυγχάνονται </a:t>
            </a:r>
            <a:r>
              <a:rPr lang="el-GR" sz="2400" dirty="0">
                <a:latin typeface="Arial" pitchFamily="34" charset="0"/>
                <a:cs typeface="Arial" pitchFamily="34" charset="0"/>
              </a:rPr>
              <a:t>καλύτερα εκπαιδευτικά αποτελέσματα(ενδιαφέρον για τη μάθηση, συμμετοχικότητα,λιγότερα ποσοστά </a:t>
            </a:r>
            <a:r>
              <a:rPr lang="el-GR" sz="2400" dirty="0" smtClean="0">
                <a:latin typeface="Arial" pitchFamily="34" charset="0"/>
                <a:cs typeface="Arial" pitchFamily="34" charset="0"/>
              </a:rPr>
              <a:t>εγκαταλειψης)</a:t>
            </a:r>
          </a:p>
          <a:p>
            <a:pPr marL="114300" indent="0" algn="just">
              <a:buNone/>
            </a:pPr>
            <a:r>
              <a:rPr lang="el-GR" sz="2400" dirty="0" smtClean="0">
                <a:latin typeface="Arial" pitchFamily="34" charset="0"/>
                <a:cs typeface="Arial" pitchFamily="34" charset="0"/>
              </a:rPr>
              <a:t>Ειδικά για τους μαθητές με μεταναστευτική βιογραφία που παρουσιάζουν υψηλότερα ποσοστά απόρριψης η συμμετοχή των γονέων θα μπορούσε να ευνοήσει τη γενικότερη ενσωμάτωση τους και να ενισχύσει την πολιτιστική τους ταυτότητα</a:t>
            </a:r>
            <a:endParaRPr lang="el-GR" sz="2400" dirty="0">
              <a:latin typeface="Arial" pitchFamily="34" charset="0"/>
              <a:cs typeface="Arial" pitchFamily="34" charset="0"/>
            </a:endParaRPr>
          </a:p>
        </p:txBody>
      </p:sp>
      <p:sp>
        <p:nvSpPr>
          <p:cNvPr id="2" name="Title 1"/>
          <p:cNvSpPr>
            <a:spLocks noGrp="1"/>
          </p:cNvSpPr>
          <p:nvPr>
            <p:ph type="title"/>
          </p:nvPr>
        </p:nvSpPr>
        <p:spPr/>
        <p:txBody>
          <a:bodyPr/>
          <a:lstStyle/>
          <a:p>
            <a:r>
              <a:rPr lang="el-GR" dirty="0" smtClean="0"/>
              <a:t>ΕΙΣΑΓΩΓΗ</a:t>
            </a:r>
            <a:endParaRPr lang="el-GR" dirty="0"/>
          </a:p>
        </p:txBody>
      </p:sp>
      <p:pic>
        <p:nvPicPr>
          <p:cNvPr id="18434" name="Picture 2" descr="C:\Users\USER\Desktop\Medis LOGO.png"/>
          <p:cNvPicPr>
            <a:picLocks noChangeAspect="1" noChangeArrowheads="1"/>
          </p:cNvPicPr>
          <p:nvPr/>
        </p:nvPicPr>
        <p:blipFill>
          <a:blip r:embed="rId2" cstate="print"/>
          <a:srcRect/>
          <a:stretch>
            <a:fillRect/>
          </a:stretch>
        </p:blipFill>
        <p:spPr bwMode="auto">
          <a:xfrm>
            <a:off x="7020272" y="5589240"/>
            <a:ext cx="1762125" cy="1076325"/>
          </a:xfrm>
          <a:prstGeom prst="rect">
            <a:avLst/>
          </a:prstGeom>
          <a:noFill/>
        </p:spPr>
      </p:pic>
    </p:spTree>
    <p:extLst>
      <p:ext uri="{BB962C8B-B14F-4D97-AF65-F5344CB8AC3E}">
        <p14:creationId xmlns:p14="http://schemas.microsoft.com/office/powerpoint/2010/main" val="14259922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412776"/>
            <a:ext cx="8229600" cy="4525963"/>
          </a:xfrm>
        </p:spPr>
        <p:txBody>
          <a:bodyPr/>
          <a:lstStyle/>
          <a:p>
            <a:pPr marL="114300" indent="0">
              <a:buNone/>
            </a:pPr>
            <a:r>
              <a:rPr lang="el-GR" sz="2800" b="1" dirty="0" smtClean="0">
                <a:latin typeface="Arial" pitchFamily="34" charset="0"/>
                <a:cs typeface="Arial" pitchFamily="34" charset="0"/>
              </a:rPr>
              <a:t>Η διατροφή και το φαγητό αποτελούν:</a:t>
            </a:r>
            <a:endParaRPr lang="en-US" sz="2800" b="1" dirty="0" smtClean="0">
              <a:latin typeface="Arial" pitchFamily="34" charset="0"/>
              <a:cs typeface="Arial" pitchFamily="34" charset="0"/>
            </a:endParaRPr>
          </a:p>
          <a:p>
            <a:pPr marL="114300" indent="0">
              <a:buNone/>
            </a:pPr>
            <a:endParaRPr lang="el-GR" sz="2400" b="1" dirty="0" smtClean="0"/>
          </a:p>
          <a:p>
            <a:r>
              <a:rPr lang="el-GR" dirty="0" smtClean="0">
                <a:latin typeface="Arial" pitchFamily="34" charset="0"/>
                <a:cs typeface="Arial" pitchFamily="34" charset="0"/>
              </a:rPr>
              <a:t>Ισχυρό στοιχείο ταυτότητας κάθε πολιτισμού</a:t>
            </a:r>
            <a:endParaRPr lang="en-US" dirty="0" smtClean="0">
              <a:latin typeface="Arial" pitchFamily="34" charset="0"/>
              <a:cs typeface="Arial" pitchFamily="34" charset="0"/>
            </a:endParaRPr>
          </a:p>
          <a:p>
            <a:endParaRPr lang="el-GR" dirty="0" smtClean="0">
              <a:latin typeface="Arial" pitchFamily="34" charset="0"/>
              <a:cs typeface="Arial" pitchFamily="34" charset="0"/>
            </a:endParaRPr>
          </a:p>
          <a:p>
            <a:r>
              <a:rPr lang="el-GR" dirty="0" smtClean="0">
                <a:latin typeface="Arial" pitchFamily="34" charset="0"/>
                <a:cs typeface="Arial" pitchFamily="34" charset="0"/>
              </a:rPr>
              <a:t>Κομμάτι πολιτιστικής κληρονομιάς</a:t>
            </a:r>
            <a:endParaRPr lang="en-US" dirty="0" smtClean="0">
              <a:latin typeface="Arial" pitchFamily="34" charset="0"/>
              <a:cs typeface="Arial" pitchFamily="34" charset="0"/>
            </a:endParaRPr>
          </a:p>
          <a:p>
            <a:endParaRPr lang="el-GR" dirty="0" smtClean="0">
              <a:latin typeface="Arial" pitchFamily="34" charset="0"/>
              <a:cs typeface="Arial" pitchFamily="34" charset="0"/>
            </a:endParaRPr>
          </a:p>
          <a:p>
            <a:r>
              <a:rPr lang="el-GR" dirty="0" smtClean="0">
                <a:latin typeface="Arial" pitchFamily="34" charset="0"/>
                <a:cs typeface="Arial" pitchFamily="34" charset="0"/>
              </a:rPr>
              <a:t>Εξελικτική, δυναμική και ζωτική μορφή παράδοσης</a:t>
            </a:r>
            <a:endParaRPr lang="el-GR" dirty="0">
              <a:latin typeface="Arial" pitchFamily="34" charset="0"/>
              <a:cs typeface="Arial" pitchFamily="34" charset="0"/>
            </a:endParaRPr>
          </a:p>
        </p:txBody>
      </p:sp>
      <p:sp>
        <p:nvSpPr>
          <p:cNvPr id="2" name="Title 1"/>
          <p:cNvSpPr>
            <a:spLocks noGrp="1"/>
          </p:cNvSpPr>
          <p:nvPr>
            <p:ph type="title"/>
          </p:nvPr>
        </p:nvSpPr>
        <p:spPr>
          <a:xfrm>
            <a:off x="914400" y="476672"/>
            <a:ext cx="8229600" cy="1143000"/>
          </a:xfrm>
        </p:spPr>
        <p:txBody>
          <a:bodyPr>
            <a:normAutofit fontScale="90000"/>
          </a:bodyPr>
          <a:lstStyle/>
          <a:p>
            <a:r>
              <a:rPr lang="en-US" sz="4400" dirty="0"/>
              <a:t/>
            </a:r>
            <a:br>
              <a:rPr lang="en-US" sz="4400" dirty="0"/>
            </a:br>
            <a:endParaRPr lang="el-GR" dirty="0"/>
          </a:p>
        </p:txBody>
      </p:sp>
      <p:pic>
        <p:nvPicPr>
          <p:cNvPr id="1026" name="Picture 2" descr="C:\Users\USER\Desktop\Medis LOGO.png"/>
          <p:cNvPicPr>
            <a:picLocks noChangeAspect="1" noChangeArrowheads="1"/>
          </p:cNvPicPr>
          <p:nvPr/>
        </p:nvPicPr>
        <p:blipFill>
          <a:blip r:embed="rId2" cstate="print"/>
          <a:srcRect/>
          <a:stretch>
            <a:fillRect/>
          </a:stretch>
        </p:blipFill>
        <p:spPr bwMode="auto">
          <a:xfrm>
            <a:off x="7092280" y="5589240"/>
            <a:ext cx="1762125" cy="1076325"/>
          </a:xfrm>
          <a:prstGeom prst="rect">
            <a:avLst/>
          </a:prstGeom>
          <a:noFill/>
        </p:spPr>
      </p:pic>
    </p:spTree>
    <p:extLst>
      <p:ext uri="{BB962C8B-B14F-4D97-AF65-F5344CB8AC3E}">
        <p14:creationId xmlns:p14="http://schemas.microsoft.com/office/powerpoint/2010/main" val="3546275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14300" indent="0">
              <a:buNone/>
            </a:pPr>
            <a:r>
              <a:rPr lang="el-GR" sz="2400" b="1" u="sng" dirty="0" smtClean="0">
                <a:latin typeface="Arial" pitchFamily="34" charset="0"/>
                <a:cs typeface="Arial" pitchFamily="34" charset="0"/>
              </a:rPr>
              <a:t>1</a:t>
            </a:r>
            <a:r>
              <a:rPr lang="el-GR" sz="2400" b="1" u="sng" baseline="30000" dirty="0" smtClean="0">
                <a:latin typeface="Arial" pitchFamily="34" charset="0"/>
                <a:cs typeface="Arial" pitchFamily="34" charset="0"/>
              </a:rPr>
              <a:t>η</a:t>
            </a:r>
            <a:r>
              <a:rPr lang="el-GR" sz="2400" b="1" u="sng" dirty="0" smtClean="0">
                <a:latin typeface="Arial" pitchFamily="34" charset="0"/>
                <a:cs typeface="Arial" pitchFamily="34" charset="0"/>
              </a:rPr>
              <a:t> φάση: διάγνωση</a:t>
            </a:r>
          </a:p>
          <a:p>
            <a:pPr marL="114300" indent="0" algn="ctr">
              <a:buNone/>
            </a:pPr>
            <a:r>
              <a:rPr lang="el-GR" sz="2400" u="sng" dirty="0" smtClean="0">
                <a:latin typeface="Arial" pitchFamily="34" charset="0"/>
                <a:cs typeface="Arial" pitchFamily="34" charset="0"/>
              </a:rPr>
              <a:t>Διερεύνηση </a:t>
            </a:r>
          </a:p>
          <a:p>
            <a:r>
              <a:rPr lang="el-GR" sz="2400" dirty="0" smtClean="0">
                <a:latin typeface="Arial" pitchFamily="34" charset="0"/>
                <a:cs typeface="Arial" pitchFamily="34" charset="0"/>
              </a:rPr>
              <a:t>της κατάστασης όσον αφορά στις σχέσεις γονέων και σχολείου</a:t>
            </a:r>
          </a:p>
          <a:p>
            <a:r>
              <a:rPr lang="el-GR" sz="2400" dirty="0" smtClean="0">
                <a:latin typeface="Arial" pitchFamily="34" charset="0"/>
                <a:cs typeface="Arial" pitchFamily="34" charset="0"/>
              </a:rPr>
              <a:t>τους κύριους δίαυλους συνεργασίας και επικοινωνίας, </a:t>
            </a:r>
          </a:p>
          <a:p>
            <a:r>
              <a:rPr lang="el-GR" sz="2400" dirty="0" smtClean="0">
                <a:latin typeface="Arial" pitchFamily="34" charset="0"/>
                <a:cs typeface="Arial" pitchFamily="34" charset="0"/>
              </a:rPr>
              <a:t>την εκτίμηση των χώρων που χρειάζονται περαιτέρω βελτίωση</a:t>
            </a:r>
          </a:p>
          <a:p>
            <a:r>
              <a:rPr lang="el-GR" sz="2400" dirty="0" smtClean="0">
                <a:latin typeface="Arial" pitchFamily="34" charset="0"/>
                <a:cs typeface="Arial" pitchFamily="34" charset="0"/>
              </a:rPr>
              <a:t>Τις προκλήσεις που αντιμετωπίζουν σήμερα</a:t>
            </a:r>
          </a:p>
          <a:p>
            <a:endParaRPr lang="el-GR" dirty="0"/>
          </a:p>
        </p:txBody>
      </p:sp>
      <p:sp>
        <p:nvSpPr>
          <p:cNvPr id="2" name="Title 1"/>
          <p:cNvSpPr>
            <a:spLocks noGrp="1"/>
          </p:cNvSpPr>
          <p:nvPr>
            <p:ph type="title"/>
          </p:nvPr>
        </p:nvSpPr>
        <p:spPr/>
        <p:txBody>
          <a:bodyPr>
            <a:normAutofit fontScale="90000"/>
          </a:bodyPr>
          <a:lstStyle/>
          <a:p>
            <a:r>
              <a:rPr lang="el-GR" dirty="0" smtClean="0"/>
              <a:t>Περιγραφή πρακτικής</a:t>
            </a:r>
            <a:br>
              <a:rPr lang="el-GR" dirty="0" smtClean="0"/>
            </a:br>
            <a:endParaRPr lang="el-GR" dirty="0"/>
          </a:p>
        </p:txBody>
      </p:sp>
      <p:pic>
        <p:nvPicPr>
          <p:cNvPr id="19458" name="Picture 2" descr="C:\Users\USER\Desktop\Medis LOGO.png"/>
          <p:cNvPicPr>
            <a:picLocks noChangeAspect="1" noChangeArrowheads="1"/>
          </p:cNvPicPr>
          <p:nvPr/>
        </p:nvPicPr>
        <p:blipFill>
          <a:blip r:embed="rId2" cstate="print"/>
          <a:srcRect/>
          <a:stretch>
            <a:fillRect/>
          </a:stretch>
        </p:blipFill>
        <p:spPr bwMode="auto">
          <a:xfrm>
            <a:off x="7164288" y="5589240"/>
            <a:ext cx="1762125" cy="1076325"/>
          </a:xfrm>
          <a:prstGeom prst="rect">
            <a:avLst/>
          </a:prstGeom>
          <a:noFill/>
        </p:spPr>
      </p:pic>
    </p:spTree>
    <p:extLst>
      <p:ext uri="{BB962C8B-B14F-4D97-AF65-F5344CB8AC3E}">
        <p14:creationId xmlns:p14="http://schemas.microsoft.com/office/powerpoint/2010/main" val="7965439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109728" indent="0">
              <a:buNone/>
            </a:pPr>
            <a:r>
              <a:rPr lang="el-GR" sz="2900" b="1" u="sng" dirty="0" smtClean="0"/>
              <a:t>2</a:t>
            </a:r>
            <a:r>
              <a:rPr lang="el-GR" sz="2900" b="1" u="sng" baseline="30000" dirty="0" smtClean="0"/>
              <a:t>η</a:t>
            </a:r>
            <a:r>
              <a:rPr lang="el-GR" sz="2900" b="1" u="sng" dirty="0" smtClean="0"/>
              <a:t> </a:t>
            </a:r>
            <a:r>
              <a:rPr lang="el-GR" sz="2400" b="1" u="sng" dirty="0" smtClean="0">
                <a:latin typeface="Arial" pitchFamily="34" charset="0"/>
                <a:cs typeface="Arial" pitchFamily="34" charset="0"/>
              </a:rPr>
              <a:t>φάση : Πώς να ξεπεράσετε το αδιέξοδο. Διάλογος</a:t>
            </a:r>
          </a:p>
          <a:p>
            <a:pPr marL="114300" indent="0" algn="ctr">
              <a:buNone/>
            </a:pPr>
            <a:endParaRPr lang="el-GR" sz="2400" u="sng" dirty="0" smtClean="0">
              <a:latin typeface="Arial" pitchFamily="34" charset="0"/>
              <a:cs typeface="Arial" pitchFamily="34" charset="0"/>
            </a:endParaRPr>
          </a:p>
          <a:p>
            <a:pPr marL="114300" indent="0" algn="ctr">
              <a:buNone/>
            </a:pPr>
            <a:r>
              <a:rPr lang="el-GR" sz="2400" u="sng" dirty="0" smtClean="0">
                <a:latin typeface="Arial" pitchFamily="34" charset="0"/>
                <a:cs typeface="Arial" pitchFamily="34" charset="0"/>
              </a:rPr>
              <a:t>Συνάντηση και Διάλογος μεταξύ γονέων και εκπαιδευτικών </a:t>
            </a:r>
            <a:r>
              <a:rPr lang="el-GR" sz="2400" b="1" u="sng" dirty="0" smtClean="0">
                <a:latin typeface="Arial" pitchFamily="34" charset="0"/>
                <a:cs typeface="Arial" pitchFamily="34" charset="0"/>
              </a:rPr>
              <a:t> </a:t>
            </a:r>
            <a:r>
              <a:rPr lang="el-GR" sz="2400" u="sng" dirty="0" smtClean="0">
                <a:latin typeface="Arial" pitchFamily="34" charset="0"/>
                <a:cs typeface="Arial" pitchFamily="34" charset="0"/>
              </a:rPr>
              <a:t>με στόχο μια κοινή εκπαιδευτική μεθολογία προκειμένου:</a:t>
            </a:r>
          </a:p>
          <a:p>
            <a:pPr marL="114300" indent="0" algn="ctr">
              <a:buNone/>
            </a:pPr>
            <a:endParaRPr lang="el-GR" sz="2400" u="sng" dirty="0" smtClean="0">
              <a:latin typeface="Arial" pitchFamily="34" charset="0"/>
              <a:cs typeface="Arial" pitchFamily="34" charset="0"/>
            </a:endParaRPr>
          </a:p>
          <a:p>
            <a:pPr algn="just"/>
            <a:r>
              <a:rPr lang="el-GR" sz="2400" dirty="0" smtClean="0">
                <a:latin typeface="Arial" pitchFamily="34" charset="0"/>
                <a:cs typeface="Arial" pitchFamily="34" charset="0"/>
              </a:rPr>
              <a:t>Να βελτιώσουν τη συμμετόχη και τα κίνητρα των γονέων</a:t>
            </a:r>
          </a:p>
          <a:p>
            <a:pPr algn="just"/>
            <a:r>
              <a:rPr lang="el-GR" sz="2400" dirty="0" smtClean="0">
                <a:latin typeface="Arial" pitchFamily="34" charset="0"/>
                <a:cs typeface="Arial" pitchFamily="34" charset="0"/>
              </a:rPr>
              <a:t>Να αναγνωρίσουν την εκπαιδευτική αρχή και τη σημασία τόσο για την προσωπική ανάπτυξη όσο και για τις ακαδημαΪκές επιδόσεις των μαθητών</a:t>
            </a:r>
          </a:p>
          <a:p>
            <a:pPr algn="just"/>
            <a:r>
              <a:rPr lang="el-GR" sz="2400" dirty="0" smtClean="0">
                <a:latin typeface="Arial" pitchFamily="34" charset="0"/>
                <a:cs typeface="Arial" pitchFamily="34" charset="0"/>
              </a:rPr>
              <a:t>Να θέσουν τη βάση για εμπιστοσύνη στην οποία τόσο το σχολείο όσο και η οικογένεια αναγνωρίζουν τη σημασία και τη συμπληρωματικότητα μεταξύ τους</a:t>
            </a:r>
          </a:p>
          <a:p>
            <a:pPr algn="just"/>
            <a:r>
              <a:rPr lang="el-GR" sz="2400" dirty="0" smtClean="0">
                <a:latin typeface="Arial" pitchFamily="34" charset="0"/>
                <a:cs typeface="Arial" pitchFamily="34" charset="0"/>
              </a:rPr>
              <a:t>Να προσδιορίσουν μια κοινή εκπαιδευτική μεθοδολογία για την εμπλοκή και ενίσχυση των μαθητών</a:t>
            </a:r>
            <a:endParaRPr lang="el-GR" sz="2400" dirty="0">
              <a:latin typeface="Arial" pitchFamily="34" charset="0"/>
              <a:cs typeface="Arial" pitchFamily="34" charset="0"/>
            </a:endParaRPr>
          </a:p>
        </p:txBody>
      </p:sp>
      <p:sp>
        <p:nvSpPr>
          <p:cNvPr id="2" name="Title 1"/>
          <p:cNvSpPr>
            <a:spLocks noGrp="1"/>
          </p:cNvSpPr>
          <p:nvPr>
            <p:ph type="title"/>
          </p:nvPr>
        </p:nvSpPr>
        <p:spPr/>
        <p:txBody>
          <a:bodyPr/>
          <a:lstStyle/>
          <a:p>
            <a:r>
              <a:rPr lang="el-GR" dirty="0" smtClean="0"/>
              <a:t>Παρουσίαση πρακτικής</a:t>
            </a:r>
            <a:endParaRPr lang="el-GR" dirty="0"/>
          </a:p>
        </p:txBody>
      </p:sp>
      <p:pic>
        <p:nvPicPr>
          <p:cNvPr id="20482" name="Picture 2" descr="C:\Users\USER\Desktop\Medis LOGO.png"/>
          <p:cNvPicPr>
            <a:picLocks noChangeAspect="1" noChangeArrowheads="1"/>
          </p:cNvPicPr>
          <p:nvPr/>
        </p:nvPicPr>
        <p:blipFill>
          <a:blip r:embed="rId2" cstate="print"/>
          <a:srcRect/>
          <a:stretch>
            <a:fillRect/>
          </a:stretch>
        </p:blipFill>
        <p:spPr bwMode="auto">
          <a:xfrm>
            <a:off x="7164288" y="5589240"/>
            <a:ext cx="1762125" cy="1076325"/>
          </a:xfrm>
          <a:prstGeom prst="rect">
            <a:avLst/>
          </a:prstGeom>
          <a:noFill/>
        </p:spPr>
      </p:pic>
    </p:spTree>
    <p:extLst>
      <p:ext uri="{BB962C8B-B14F-4D97-AF65-F5344CB8AC3E}">
        <p14:creationId xmlns:p14="http://schemas.microsoft.com/office/powerpoint/2010/main" val="16754626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4738531"/>
          </a:xfrm>
        </p:spPr>
        <p:txBody>
          <a:bodyPr>
            <a:noAutofit/>
          </a:bodyPr>
          <a:lstStyle/>
          <a:p>
            <a:pPr marL="114300" indent="0" algn="ctr">
              <a:buNone/>
            </a:pPr>
            <a:r>
              <a:rPr lang="el-GR" sz="1600" dirty="0" smtClean="0">
                <a:latin typeface="Arial" pitchFamily="34" charset="0"/>
                <a:cs typeface="Arial" pitchFamily="34" charset="0"/>
              </a:rPr>
              <a:t>Έυρεση συνεργατικών λύσεων για τη διδακτική προσέγγιση με στόχο μία εκπαίδευση χωρίς αποκλεισμούς, ώστε να καταστούν όλοι οι μαθητές στο υψηλότερο δυνατό επίπεδο μάθησης και κοινωνικής συμμετοχής ενισχύοντας την ποικιλομορφία της τάξης</a:t>
            </a:r>
          </a:p>
          <a:p>
            <a:pPr marL="114300" indent="0" algn="ctr">
              <a:buNone/>
            </a:pPr>
            <a:r>
              <a:rPr lang="el-GR" sz="1600" b="1" dirty="0" smtClean="0">
                <a:latin typeface="Arial" pitchFamily="34" charset="0"/>
                <a:cs typeface="Arial" pitchFamily="34" charset="0"/>
              </a:rPr>
              <a:t>Τρεις κατηγορίες λύσεων</a:t>
            </a:r>
          </a:p>
          <a:p>
            <a:pPr marL="114300" indent="0" algn="just">
              <a:buNone/>
            </a:pPr>
            <a:r>
              <a:rPr lang="el-GR" sz="1600" b="1" i="1" u="sng" dirty="0" smtClean="0">
                <a:latin typeface="Arial" pitchFamily="34" charset="0"/>
                <a:cs typeface="Arial" pitchFamily="34" charset="0"/>
              </a:rPr>
              <a:t>Κλήση για δράση 1</a:t>
            </a:r>
          </a:p>
          <a:p>
            <a:pPr algn="just"/>
            <a:r>
              <a:rPr lang="el-GR" sz="1600" dirty="0" smtClean="0">
                <a:latin typeface="Arial" pitchFamily="34" charset="0"/>
                <a:cs typeface="Arial" pitchFamily="34" charset="0"/>
              </a:rPr>
              <a:t>Διασκέψεις, ομάδες συνάντησης γονέων εκπαιδευτικών, εθελοντικές δραστηριότητες για τους γονείς στο σχολείο</a:t>
            </a:r>
          </a:p>
          <a:p>
            <a:pPr marL="114300" indent="0" algn="just">
              <a:buNone/>
            </a:pPr>
            <a:endParaRPr lang="el-GR" sz="1600" b="1" i="1" u="sng" dirty="0" smtClean="0">
              <a:latin typeface="Arial" pitchFamily="34" charset="0"/>
              <a:cs typeface="Arial" pitchFamily="34" charset="0"/>
            </a:endParaRPr>
          </a:p>
          <a:p>
            <a:pPr marL="114300" indent="0" algn="just">
              <a:buNone/>
            </a:pPr>
            <a:r>
              <a:rPr lang="el-GR" sz="1600" b="1" i="1" u="sng" dirty="0" smtClean="0">
                <a:latin typeface="Arial" pitchFamily="34" charset="0"/>
                <a:cs typeface="Arial" pitchFamily="34" charset="0"/>
              </a:rPr>
              <a:t>Κλήση για δραση 2</a:t>
            </a:r>
          </a:p>
          <a:p>
            <a:pPr algn="just"/>
            <a:r>
              <a:rPr lang="el-GR" sz="1600" dirty="0" smtClean="0">
                <a:latin typeface="Arial" pitchFamily="34" charset="0"/>
                <a:cs typeface="Arial" pitchFamily="34" charset="0"/>
              </a:rPr>
              <a:t>Διάλογος μεταξύ γονέων και παιδιών για το σχολείο, υποστήριξη από τους γονείς για την εκτέλεση εργασίας, συμμετόχη γονέων σε εξωσχολικές δραστηριότητες</a:t>
            </a:r>
          </a:p>
          <a:p>
            <a:pPr marL="114300" indent="0" algn="just">
              <a:buNone/>
            </a:pPr>
            <a:endParaRPr lang="el-GR" sz="1600" b="1" i="1" u="sng" dirty="0" smtClean="0">
              <a:latin typeface="Arial" pitchFamily="34" charset="0"/>
              <a:cs typeface="Arial" pitchFamily="34" charset="0"/>
            </a:endParaRPr>
          </a:p>
          <a:p>
            <a:pPr marL="114300" indent="0" algn="just">
              <a:buNone/>
            </a:pPr>
            <a:r>
              <a:rPr lang="el-GR" sz="1600" b="1" i="1" u="sng" dirty="0" smtClean="0">
                <a:latin typeface="Arial" pitchFamily="34" charset="0"/>
                <a:cs typeface="Arial" pitchFamily="34" charset="0"/>
              </a:rPr>
              <a:t>Κλήση για δράση 3</a:t>
            </a:r>
          </a:p>
          <a:p>
            <a:pPr algn="just"/>
            <a:r>
              <a:rPr lang="el-GR" sz="1600" dirty="0" smtClean="0">
                <a:latin typeface="Arial" pitchFamily="34" charset="0"/>
                <a:cs typeface="Arial" pitchFamily="34" charset="0"/>
              </a:rPr>
              <a:t>Δράσεις μέσα στο χώρο διδασκαλίας με στόχο την καλή λειτουργία της ομάδας μαθησης</a:t>
            </a:r>
          </a:p>
          <a:p>
            <a:pPr algn="just"/>
            <a:endParaRPr lang="el-GR" sz="1600" dirty="0"/>
          </a:p>
        </p:txBody>
      </p:sp>
      <p:sp>
        <p:nvSpPr>
          <p:cNvPr id="2" name="Title 1"/>
          <p:cNvSpPr>
            <a:spLocks noGrp="1"/>
          </p:cNvSpPr>
          <p:nvPr>
            <p:ph type="title"/>
          </p:nvPr>
        </p:nvSpPr>
        <p:spPr>
          <a:xfrm>
            <a:off x="467544" y="188640"/>
            <a:ext cx="8229600" cy="1143000"/>
          </a:xfrm>
        </p:spPr>
        <p:txBody>
          <a:bodyPr>
            <a:normAutofit fontScale="90000"/>
          </a:bodyPr>
          <a:lstStyle/>
          <a:p>
            <a:r>
              <a:rPr lang="el-GR" sz="3600" dirty="0"/>
              <a:t>3</a:t>
            </a:r>
            <a:r>
              <a:rPr lang="el-GR" sz="3600" baseline="30000" dirty="0"/>
              <a:t>η</a:t>
            </a:r>
            <a:r>
              <a:rPr lang="el-GR" sz="3600" dirty="0"/>
              <a:t> φάση: Λύσεις</a:t>
            </a:r>
            <a:r>
              <a:rPr lang="el-GR" sz="4400" u="sng" dirty="0"/>
              <a:t/>
            </a:r>
            <a:br>
              <a:rPr lang="el-GR" sz="4400" u="sng" dirty="0"/>
            </a:br>
            <a:endParaRPr lang="el-GR" dirty="0"/>
          </a:p>
        </p:txBody>
      </p:sp>
      <p:pic>
        <p:nvPicPr>
          <p:cNvPr id="21506" name="Picture 2" descr="C:\Users\USER\Desktop\Medis LOGO.png"/>
          <p:cNvPicPr>
            <a:picLocks noChangeAspect="1" noChangeArrowheads="1"/>
          </p:cNvPicPr>
          <p:nvPr/>
        </p:nvPicPr>
        <p:blipFill>
          <a:blip r:embed="rId2" cstate="print"/>
          <a:srcRect/>
          <a:stretch>
            <a:fillRect/>
          </a:stretch>
        </p:blipFill>
        <p:spPr bwMode="auto">
          <a:xfrm>
            <a:off x="7092280" y="5589240"/>
            <a:ext cx="1762125" cy="1076325"/>
          </a:xfrm>
          <a:prstGeom prst="rect">
            <a:avLst/>
          </a:prstGeom>
          <a:noFill/>
        </p:spPr>
      </p:pic>
    </p:spTree>
    <p:extLst>
      <p:ext uri="{BB962C8B-B14F-4D97-AF65-F5344CB8AC3E}">
        <p14:creationId xmlns:p14="http://schemas.microsoft.com/office/powerpoint/2010/main" val="8462217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sz="2400" dirty="0" smtClean="0">
                <a:latin typeface="Arial" pitchFamily="34" charset="0"/>
                <a:cs typeface="Arial" pitchFamily="34" charset="0"/>
              </a:rPr>
              <a:t>Αίθουσα</a:t>
            </a:r>
          </a:p>
          <a:p>
            <a:r>
              <a:rPr lang="el-GR" sz="2400" dirty="0" smtClean="0">
                <a:latin typeface="Arial" pitchFamily="34" charset="0"/>
                <a:cs typeface="Arial" pitchFamily="34" charset="0"/>
              </a:rPr>
              <a:t>Χαρτιά,στυλό πίνακα</a:t>
            </a:r>
          </a:p>
          <a:p>
            <a:r>
              <a:rPr lang="el-GR" sz="2400" dirty="0" smtClean="0">
                <a:latin typeface="Arial" pitchFamily="34" charset="0"/>
                <a:cs typeface="Arial" pitchFamily="34" charset="0"/>
              </a:rPr>
              <a:t>Ανθρώπινο δυναμικό</a:t>
            </a:r>
          </a:p>
          <a:p>
            <a:r>
              <a:rPr lang="el-GR" sz="2400" dirty="0" smtClean="0">
                <a:latin typeface="Arial" pitchFamily="34" charset="0"/>
                <a:cs typeface="Arial" pitchFamily="34" charset="0"/>
              </a:rPr>
              <a:t>Ημερήσια καταγραφή των συνεδριάσεων</a:t>
            </a:r>
            <a:endParaRPr lang="el-GR" sz="2400" dirty="0">
              <a:latin typeface="Arial" pitchFamily="34" charset="0"/>
              <a:cs typeface="Arial" pitchFamily="34" charset="0"/>
            </a:endParaRPr>
          </a:p>
        </p:txBody>
      </p:sp>
      <p:sp>
        <p:nvSpPr>
          <p:cNvPr id="2" name="Title 1"/>
          <p:cNvSpPr>
            <a:spLocks noGrp="1"/>
          </p:cNvSpPr>
          <p:nvPr>
            <p:ph type="title"/>
          </p:nvPr>
        </p:nvSpPr>
        <p:spPr/>
        <p:txBody>
          <a:bodyPr/>
          <a:lstStyle/>
          <a:p>
            <a:r>
              <a:rPr lang="el-GR" dirty="0" smtClean="0"/>
              <a:t>ΠΟΡΟΙ</a:t>
            </a:r>
            <a:endParaRPr lang="el-GR" dirty="0"/>
          </a:p>
        </p:txBody>
      </p:sp>
      <p:pic>
        <p:nvPicPr>
          <p:cNvPr id="22530" name="Picture 2" descr="C:\Users\USER\Desktop\Medis LOGO.png"/>
          <p:cNvPicPr>
            <a:picLocks noChangeAspect="1" noChangeArrowheads="1"/>
          </p:cNvPicPr>
          <p:nvPr/>
        </p:nvPicPr>
        <p:blipFill>
          <a:blip r:embed="rId2" cstate="print"/>
          <a:srcRect/>
          <a:stretch>
            <a:fillRect/>
          </a:stretch>
        </p:blipFill>
        <p:spPr bwMode="auto">
          <a:xfrm>
            <a:off x="7164288" y="5589240"/>
            <a:ext cx="1762125" cy="1076325"/>
          </a:xfrm>
          <a:prstGeom prst="rect">
            <a:avLst/>
          </a:prstGeom>
          <a:noFill/>
        </p:spPr>
      </p:pic>
    </p:spTree>
    <p:extLst>
      <p:ext uri="{BB962C8B-B14F-4D97-AF65-F5344CB8AC3E}">
        <p14:creationId xmlns:p14="http://schemas.microsoft.com/office/powerpoint/2010/main" val="17322937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84784"/>
            <a:ext cx="8229600" cy="4525963"/>
          </a:xfrm>
        </p:spPr>
        <p:txBody>
          <a:bodyPr>
            <a:normAutofit/>
          </a:bodyPr>
          <a:lstStyle/>
          <a:p>
            <a:pPr marL="114300" indent="0"/>
            <a:r>
              <a:rPr lang="el-GR" sz="2400" dirty="0" smtClean="0">
                <a:latin typeface="Arial" pitchFamily="34" charset="0"/>
                <a:cs typeface="Arial" pitchFamily="34" charset="0"/>
              </a:rPr>
              <a:t>Μία με δύο φορές το μήνα αρχικά </a:t>
            </a:r>
          </a:p>
          <a:p>
            <a:pPr marL="114300" indent="0"/>
            <a:r>
              <a:rPr lang="el-GR" sz="2400" dirty="0" smtClean="0">
                <a:latin typeface="Arial" pitchFamily="34" charset="0"/>
                <a:cs typeface="Arial" pitchFamily="34" charset="0"/>
              </a:rPr>
              <a:t>Αν εδραιωθεί, μία φορά την εβδομάδα</a:t>
            </a:r>
            <a:endParaRPr lang="el-GR" sz="2400" dirty="0">
              <a:latin typeface="Arial" pitchFamily="34" charset="0"/>
              <a:cs typeface="Arial" pitchFamily="34" charset="0"/>
            </a:endParaRPr>
          </a:p>
        </p:txBody>
      </p:sp>
      <p:sp>
        <p:nvSpPr>
          <p:cNvPr id="2" name="Title 1"/>
          <p:cNvSpPr>
            <a:spLocks noGrp="1"/>
          </p:cNvSpPr>
          <p:nvPr>
            <p:ph type="title"/>
          </p:nvPr>
        </p:nvSpPr>
        <p:spPr/>
        <p:txBody>
          <a:bodyPr/>
          <a:lstStyle/>
          <a:p>
            <a:r>
              <a:rPr lang="el-GR" dirty="0" smtClean="0"/>
              <a:t>ΔΙΑΡΚΕΙΑ</a:t>
            </a:r>
            <a:endParaRPr lang="el-GR" dirty="0"/>
          </a:p>
        </p:txBody>
      </p:sp>
      <p:pic>
        <p:nvPicPr>
          <p:cNvPr id="23554" name="Picture 2" descr="C:\Users\USER\Desktop\Medis LOGO.png"/>
          <p:cNvPicPr>
            <a:picLocks noChangeAspect="1" noChangeArrowheads="1"/>
          </p:cNvPicPr>
          <p:nvPr/>
        </p:nvPicPr>
        <p:blipFill>
          <a:blip r:embed="rId2" cstate="print"/>
          <a:srcRect/>
          <a:stretch>
            <a:fillRect/>
          </a:stretch>
        </p:blipFill>
        <p:spPr bwMode="auto">
          <a:xfrm>
            <a:off x="7092280" y="5589240"/>
            <a:ext cx="1762125" cy="1076325"/>
          </a:xfrm>
          <a:prstGeom prst="rect">
            <a:avLst/>
          </a:prstGeom>
          <a:noFill/>
        </p:spPr>
      </p:pic>
    </p:spTree>
    <p:extLst>
      <p:ext uri="{BB962C8B-B14F-4D97-AF65-F5344CB8AC3E}">
        <p14:creationId xmlns:p14="http://schemas.microsoft.com/office/powerpoint/2010/main" val="32204189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9"/>
            <a:ext cx="8229600" cy="4179920"/>
          </a:xfrm>
        </p:spPr>
        <p:txBody>
          <a:bodyPr>
            <a:normAutofit/>
          </a:bodyPr>
          <a:lstStyle/>
          <a:p>
            <a:r>
              <a:rPr lang="el-GR" sz="2400" dirty="0" smtClean="0">
                <a:latin typeface="Arial" pitchFamily="34" charset="0"/>
                <a:cs typeface="Arial" pitchFamily="34" charset="0"/>
              </a:rPr>
              <a:t>Κοινωνική ενσωμάτωση οικογενειών στο σχολείο και στην ευρύτερη κοινότητα</a:t>
            </a:r>
          </a:p>
          <a:p>
            <a:r>
              <a:rPr lang="el-GR" sz="2400" dirty="0" smtClean="0">
                <a:latin typeface="Arial" pitchFamily="34" charset="0"/>
                <a:cs typeface="Arial" pitchFamily="34" charset="0"/>
              </a:rPr>
              <a:t>Δημιουργία σχέσεων συνεργασίας εντός και εκτός σχολείου</a:t>
            </a:r>
          </a:p>
          <a:p>
            <a:r>
              <a:rPr lang="el-GR" sz="2400" dirty="0" smtClean="0">
                <a:latin typeface="Arial" pitchFamily="34" charset="0"/>
                <a:cs typeface="Arial" pitchFamily="34" charset="0"/>
              </a:rPr>
              <a:t>Δημιουργία δίκτυων επαφών για την ένταξη των μεταναστών</a:t>
            </a:r>
          </a:p>
          <a:p>
            <a:r>
              <a:rPr lang="el-GR" sz="2400" dirty="0" smtClean="0">
                <a:latin typeface="Arial" pitchFamily="34" charset="0"/>
                <a:cs typeface="Arial" pitchFamily="34" charset="0"/>
              </a:rPr>
              <a:t>Ενθάρρυνση για την ένταξη  άλλων γλωσσών στη χώρα υποδοχής </a:t>
            </a:r>
          </a:p>
          <a:p>
            <a:r>
              <a:rPr lang="el-GR" sz="2400" dirty="0" smtClean="0">
                <a:latin typeface="Arial" pitchFamily="34" charset="0"/>
                <a:cs typeface="Arial" pitchFamily="34" charset="0"/>
              </a:rPr>
              <a:t>Βελτίωση της ακαδημαϊκής και προσωπικής ανάπτυξης των μαθητών μεταναστών</a:t>
            </a:r>
          </a:p>
          <a:p>
            <a:endParaRPr lang="el-GR" dirty="0" smtClean="0"/>
          </a:p>
          <a:p>
            <a:endParaRPr lang="el-GR" dirty="0" smtClean="0"/>
          </a:p>
          <a:p>
            <a:endParaRPr lang="el-GR" dirty="0"/>
          </a:p>
        </p:txBody>
      </p:sp>
      <p:sp>
        <p:nvSpPr>
          <p:cNvPr id="2" name="Title 1"/>
          <p:cNvSpPr>
            <a:spLocks noGrp="1"/>
          </p:cNvSpPr>
          <p:nvPr>
            <p:ph type="title"/>
          </p:nvPr>
        </p:nvSpPr>
        <p:spPr/>
        <p:txBody>
          <a:bodyPr/>
          <a:lstStyle/>
          <a:p>
            <a:r>
              <a:rPr lang="el-GR" dirty="0" smtClean="0"/>
              <a:t>Αναμενόμενα αποτελέσματα</a:t>
            </a:r>
            <a:endParaRPr lang="el-GR" dirty="0"/>
          </a:p>
        </p:txBody>
      </p:sp>
      <p:pic>
        <p:nvPicPr>
          <p:cNvPr id="24583" name="Picture 7" descr="C:\Users\USER\Desktop\Medis LOGO.png"/>
          <p:cNvPicPr>
            <a:picLocks noChangeAspect="1" noChangeArrowheads="1"/>
          </p:cNvPicPr>
          <p:nvPr/>
        </p:nvPicPr>
        <p:blipFill>
          <a:blip r:embed="rId2" cstate="print"/>
          <a:srcRect/>
          <a:stretch>
            <a:fillRect/>
          </a:stretch>
        </p:blipFill>
        <p:spPr bwMode="auto">
          <a:xfrm>
            <a:off x="7092280" y="5517232"/>
            <a:ext cx="1762125" cy="1076325"/>
          </a:xfrm>
          <a:prstGeom prst="rect">
            <a:avLst/>
          </a:prstGeom>
          <a:noFill/>
        </p:spPr>
      </p:pic>
    </p:spTree>
    <p:extLst>
      <p:ext uri="{BB962C8B-B14F-4D97-AF65-F5344CB8AC3E}">
        <p14:creationId xmlns:p14="http://schemas.microsoft.com/office/powerpoint/2010/main" val="896715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lgn="just">
              <a:buNone/>
            </a:pPr>
            <a:r>
              <a:rPr lang="el-GR" sz="2400" b="1" dirty="0" smtClean="0">
                <a:latin typeface="Arial" pitchFamily="34" charset="0"/>
                <a:cs typeface="Arial" pitchFamily="34" charset="0"/>
              </a:rPr>
              <a:t>Η Δημιουργία Πολυτισμικού ημερολογίου και Βιβλίου Συνταγών βασίζεται:</a:t>
            </a:r>
          </a:p>
          <a:p>
            <a:pPr marL="114300" indent="0" algn="just">
              <a:buNone/>
            </a:pPr>
            <a:r>
              <a:rPr lang="el-GR" sz="2400" dirty="0">
                <a:latin typeface="Arial" pitchFamily="34" charset="0"/>
                <a:cs typeface="Arial" pitchFamily="34" charset="0"/>
              </a:rPr>
              <a:t>σ</a:t>
            </a:r>
            <a:r>
              <a:rPr lang="el-GR" sz="2400" dirty="0" smtClean="0">
                <a:latin typeface="Arial" pitchFamily="34" charset="0"/>
                <a:cs typeface="Arial" pitchFamily="34" charset="0"/>
              </a:rPr>
              <a:t>την ενεργό μάθηση των ομάδων στόχων (ντόπιων και μεταναστών μαθητών, ντόπιων και μεταστατών γονιών, σχολικού προσωπικού) </a:t>
            </a:r>
          </a:p>
          <a:p>
            <a:pPr marL="114300" indent="0" algn="just">
              <a:buNone/>
            </a:pPr>
            <a:endParaRPr lang="el-GR" dirty="0">
              <a:latin typeface="Arial" pitchFamily="34" charset="0"/>
              <a:cs typeface="Arial" pitchFamily="34" charset="0"/>
            </a:endParaRPr>
          </a:p>
          <a:p>
            <a:pPr marL="114300" indent="0" algn="just">
              <a:buNone/>
            </a:pPr>
            <a:r>
              <a:rPr lang="el-GR" sz="2400" b="1" dirty="0" smtClean="0">
                <a:latin typeface="Arial" pitchFamily="34" charset="0"/>
                <a:cs typeface="Arial" pitchFamily="34" charset="0"/>
              </a:rPr>
              <a:t>Βασικός στόχος:</a:t>
            </a:r>
          </a:p>
          <a:p>
            <a:pPr marL="114300" indent="0" algn="just">
              <a:buNone/>
            </a:pPr>
            <a:r>
              <a:rPr lang="el-GR" sz="2400" dirty="0" smtClean="0">
                <a:latin typeface="Arial" pitchFamily="34" charset="0"/>
                <a:cs typeface="Arial" pitchFamily="34" charset="0"/>
              </a:rPr>
              <a:t>Η συνειδητοποίηση της πολυπολιτισμικότητας μέσω της βιωματικής εμπειρίας</a:t>
            </a:r>
            <a:endParaRPr lang="el-GR" sz="2400" dirty="0">
              <a:latin typeface="Arial" pitchFamily="34" charset="0"/>
              <a:cs typeface="Arial" pitchFamily="34" charset="0"/>
            </a:endParaRPr>
          </a:p>
        </p:txBody>
      </p:sp>
      <p:sp>
        <p:nvSpPr>
          <p:cNvPr id="2" name="Title 1"/>
          <p:cNvSpPr>
            <a:spLocks noGrp="1"/>
          </p:cNvSpPr>
          <p:nvPr>
            <p:ph type="title"/>
          </p:nvPr>
        </p:nvSpPr>
        <p:spPr/>
        <p:txBody>
          <a:bodyPr/>
          <a:lstStyle/>
          <a:p>
            <a:r>
              <a:rPr lang="el-GR" dirty="0" smtClean="0"/>
              <a:t>Παρουσιάση Πρακτικής</a:t>
            </a:r>
            <a:endParaRPr lang="el-GR" dirty="0"/>
          </a:p>
        </p:txBody>
      </p:sp>
      <p:pic>
        <p:nvPicPr>
          <p:cNvPr id="3074" name="Picture 2" descr="C:\Users\USER\Desktop\Medis LOGO.png"/>
          <p:cNvPicPr>
            <a:picLocks noChangeAspect="1" noChangeArrowheads="1"/>
          </p:cNvPicPr>
          <p:nvPr/>
        </p:nvPicPr>
        <p:blipFill>
          <a:blip r:embed="rId2" cstate="print"/>
          <a:srcRect/>
          <a:stretch>
            <a:fillRect/>
          </a:stretch>
        </p:blipFill>
        <p:spPr bwMode="auto">
          <a:xfrm>
            <a:off x="7092280" y="5517232"/>
            <a:ext cx="1762125" cy="1076325"/>
          </a:xfrm>
          <a:prstGeom prst="rect">
            <a:avLst/>
          </a:prstGeom>
          <a:noFill/>
        </p:spPr>
      </p:pic>
    </p:spTree>
    <p:extLst>
      <p:ext uri="{BB962C8B-B14F-4D97-AF65-F5344CB8AC3E}">
        <p14:creationId xmlns:p14="http://schemas.microsoft.com/office/powerpoint/2010/main" val="9988500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114300" indent="0" algn="just">
              <a:buNone/>
            </a:pPr>
            <a:r>
              <a:rPr lang="el-GR" dirty="0" smtClean="0">
                <a:latin typeface="Arial" pitchFamily="34" charset="0"/>
                <a:cs typeface="Arial" pitchFamily="34" charset="0"/>
              </a:rPr>
              <a:t>Αναπτύσσοντας μια συνεργατική πρακτική και με αλληλεπίδραση μεταξύ των εμπλεκομένων θα δοθεί η ευκαιρία</a:t>
            </a:r>
          </a:p>
          <a:p>
            <a:pPr algn="just"/>
            <a:r>
              <a:rPr lang="el-GR" dirty="0" smtClean="0">
                <a:latin typeface="Arial" pitchFamily="34" charset="0"/>
                <a:cs typeface="Arial" pitchFamily="34" charset="0"/>
              </a:rPr>
              <a:t>Εντοπισμού όλων των εθνικοτήτων που εκπροσωπούνται στο σχολείο</a:t>
            </a:r>
          </a:p>
          <a:p>
            <a:pPr algn="just"/>
            <a:r>
              <a:rPr lang="el-GR" dirty="0" smtClean="0">
                <a:latin typeface="Arial" pitchFamily="34" charset="0"/>
                <a:cs typeface="Arial" pitchFamily="34" charset="0"/>
              </a:rPr>
              <a:t>Αναφοράς και συγκέντρωσης όλων των σχετικών εορτασμών ή δημοσίων εκδηλώσεων κάθε χώρα προέλευσης</a:t>
            </a:r>
          </a:p>
          <a:p>
            <a:pPr algn="just"/>
            <a:r>
              <a:rPr lang="el-GR" dirty="0" smtClean="0">
                <a:latin typeface="Arial" pitchFamily="34" charset="0"/>
                <a:cs typeface="Arial" pitchFamily="34" charset="0"/>
              </a:rPr>
              <a:t>Αναφοράς σε βασικά πιάτα κάθε χώρας</a:t>
            </a:r>
          </a:p>
          <a:p>
            <a:pPr marL="114300" indent="0" algn="just">
              <a:buNone/>
            </a:pPr>
            <a:endParaRPr lang="en-US" b="1" dirty="0" smtClean="0">
              <a:latin typeface="Arial" pitchFamily="34" charset="0"/>
              <a:cs typeface="Arial" pitchFamily="34" charset="0"/>
            </a:endParaRPr>
          </a:p>
          <a:p>
            <a:pPr marL="114300" indent="0" algn="just">
              <a:buNone/>
            </a:pPr>
            <a:r>
              <a:rPr lang="el-GR" b="1" dirty="0" smtClean="0">
                <a:latin typeface="Arial" pitchFamily="34" charset="0"/>
                <a:cs typeface="Arial" pitchFamily="34" charset="0"/>
              </a:rPr>
              <a:t>Στόχοι:</a:t>
            </a:r>
          </a:p>
          <a:p>
            <a:pPr algn="just"/>
            <a:r>
              <a:rPr lang="el-GR" dirty="0" smtClean="0">
                <a:latin typeface="Arial" pitchFamily="34" charset="0"/>
                <a:cs typeface="Arial" pitchFamily="34" charset="0"/>
              </a:rPr>
              <a:t>Η χαρτογράφηση της κοινότητας και Διαπολιτσμικός Διάλογος </a:t>
            </a:r>
          </a:p>
          <a:p>
            <a:pPr algn="just"/>
            <a:r>
              <a:rPr lang="el-GR" dirty="0" smtClean="0">
                <a:latin typeface="Arial" pitchFamily="34" charset="0"/>
                <a:cs typeface="Arial" pitchFamily="34" charset="0"/>
              </a:rPr>
              <a:t>Η αμοιβαία πολιτισμική κατανόηση</a:t>
            </a:r>
          </a:p>
          <a:p>
            <a:pPr algn="just"/>
            <a:r>
              <a:rPr lang="el-GR" dirty="0" smtClean="0">
                <a:latin typeface="Arial" pitchFamily="34" charset="0"/>
                <a:cs typeface="Arial" pitchFamily="34" charset="0"/>
              </a:rPr>
              <a:t>Η ανάπτυξη δεσμών μεταξύ των μαθητών</a:t>
            </a:r>
            <a:endParaRPr lang="el-GR" dirty="0">
              <a:latin typeface="Arial" pitchFamily="34" charset="0"/>
              <a:cs typeface="Arial" pitchFamily="34" charset="0"/>
            </a:endParaRPr>
          </a:p>
        </p:txBody>
      </p:sp>
      <p:sp>
        <p:nvSpPr>
          <p:cNvPr id="2" name="Title 1"/>
          <p:cNvSpPr>
            <a:spLocks noGrp="1"/>
          </p:cNvSpPr>
          <p:nvPr>
            <p:ph type="title"/>
          </p:nvPr>
        </p:nvSpPr>
        <p:spPr/>
        <p:txBody>
          <a:bodyPr/>
          <a:lstStyle/>
          <a:p>
            <a:r>
              <a:rPr lang="el-GR" sz="2400" dirty="0" smtClean="0"/>
              <a:t>Βήμα πρώτο:</a:t>
            </a:r>
            <a:br>
              <a:rPr lang="el-GR" sz="2400" dirty="0" smtClean="0"/>
            </a:br>
            <a:r>
              <a:rPr lang="el-GR" sz="2400" b="1" dirty="0" smtClean="0"/>
              <a:t>Χαρτογραφώντας την πολυπολιτισμικότητα!</a:t>
            </a:r>
            <a:endParaRPr lang="el-GR" sz="2400" b="1" dirty="0"/>
          </a:p>
        </p:txBody>
      </p:sp>
      <p:pic>
        <p:nvPicPr>
          <p:cNvPr id="4098" name="Picture 2" descr="C:\Users\USER\Desktop\Medis LOGO.png"/>
          <p:cNvPicPr>
            <a:picLocks noChangeAspect="1" noChangeArrowheads="1"/>
          </p:cNvPicPr>
          <p:nvPr/>
        </p:nvPicPr>
        <p:blipFill>
          <a:blip r:embed="rId2" cstate="print"/>
          <a:srcRect/>
          <a:stretch>
            <a:fillRect/>
          </a:stretch>
        </p:blipFill>
        <p:spPr bwMode="auto">
          <a:xfrm>
            <a:off x="7164288" y="5589240"/>
            <a:ext cx="1762125" cy="1076325"/>
          </a:xfrm>
          <a:prstGeom prst="rect">
            <a:avLst/>
          </a:prstGeom>
          <a:noFill/>
        </p:spPr>
      </p:pic>
    </p:spTree>
    <p:extLst>
      <p:ext uri="{BB962C8B-B14F-4D97-AF65-F5344CB8AC3E}">
        <p14:creationId xmlns:p14="http://schemas.microsoft.com/office/powerpoint/2010/main" val="602215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lgn="just">
              <a:buNone/>
            </a:pPr>
            <a:r>
              <a:rPr lang="el-GR" sz="2400" b="1" dirty="0" smtClean="0">
                <a:latin typeface="Arial" pitchFamily="34" charset="0"/>
                <a:cs typeface="Arial" pitchFamily="34" charset="0"/>
              </a:rPr>
              <a:t>‘’Πρακτική’’ περιγραφή και γνώση σχετικά με το τι περιλαμβάνει ένας εθνικός εορτασμός</a:t>
            </a:r>
          </a:p>
          <a:p>
            <a:r>
              <a:rPr lang="el-GR" sz="2400" dirty="0" smtClean="0">
                <a:latin typeface="Arial" pitchFamily="34" charset="0"/>
                <a:cs typeface="Arial" pitchFamily="34" charset="0"/>
              </a:rPr>
              <a:t>Παρακολούθηση σχετικού βίντεο </a:t>
            </a:r>
          </a:p>
          <a:p>
            <a:r>
              <a:rPr lang="el-GR" sz="2400" dirty="0" smtClean="0">
                <a:latin typeface="Arial" pitchFamily="34" charset="0"/>
                <a:cs typeface="Arial" pitchFamily="34" charset="0"/>
              </a:rPr>
              <a:t>Εργαστήρια</a:t>
            </a:r>
          </a:p>
          <a:p>
            <a:r>
              <a:rPr lang="el-GR" sz="2400" dirty="0" smtClean="0">
                <a:latin typeface="Arial" pitchFamily="34" charset="0"/>
                <a:cs typeface="Arial" pitchFamily="34" charset="0"/>
              </a:rPr>
              <a:t>Υποστηρικτικές επεξηγηματικές δραστηριότητες</a:t>
            </a:r>
          </a:p>
          <a:p>
            <a:pPr marL="114300" indent="0">
              <a:buNone/>
            </a:pPr>
            <a:endParaRPr lang="en-US" sz="2400" b="1" dirty="0" smtClean="0">
              <a:latin typeface="Arial" pitchFamily="34" charset="0"/>
              <a:cs typeface="Arial" pitchFamily="34" charset="0"/>
            </a:endParaRPr>
          </a:p>
          <a:p>
            <a:pPr marL="114300" indent="0">
              <a:buNone/>
            </a:pPr>
            <a:r>
              <a:rPr lang="el-GR" sz="2400" b="1" dirty="0" smtClean="0">
                <a:latin typeface="Arial" pitchFamily="34" charset="0"/>
                <a:cs typeface="Arial" pitchFamily="34" charset="0"/>
              </a:rPr>
              <a:t>Στόχος:</a:t>
            </a:r>
          </a:p>
          <a:p>
            <a:r>
              <a:rPr lang="el-GR" sz="2400" dirty="0" smtClean="0">
                <a:latin typeface="Arial" pitchFamily="34" charset="0"/>
                <a:cs typeface="Arial" pitchFamily="34" charset="0"/>
              </a:rPr>
              <a:t>μέσω των βιωματικών δραστηριοτήτων να μοιραστούν τις γνώσεις, τις παραδόσεις και τις ιστορίες τους πίσω από το φαγητό</a:t>
            </a:r>
            <a:endParaRPr lang="el-GR" sz="2400" dirty="0">
              <a:latin typeface="Arial" pitchFamily="34" charset="0"/>
              <a:cs typeface="Arial" pitchFamily="34" charset="0"/>
            </a:endParaRPr>
          </a:p>
        </p:txBody>
      </p:sp>
      <p:sp>
        <p:nvSpPr>
          <p:cNvPr id="2" name="Title 1"/>
          <p:cNvSpPr>
            <a:spLocks noGrp="1"/>
          </p:cNvSpPr>
          <p:nvPr>
            <p:ph type="title"/>
          </p:nvPr>
        </p:nvSpPr>
        <p:spPr/>
        <p:txBody>
          <a:bodyPr>
            <a:normAutofit fontScale="90000"/>
          </a:bodyPr>
          <a:lstStyle/>
          <a:p>
            <a:r>
              <a:rPr lang="el-GR" sz="2400" dirty="0" smtClean="0"/>
              <a:t>Βήμα Δεύτερο:</a:t>
            </a:r>
            <a:br>
              <a:rPr lang="el-GR" sz="2400" dirty="0" smtClean="0"/>
            </a:br>
            <a:r>
              <a:rPr lang="el-GR" sz="2400" b="1" dirty="0" smtClean="0"/>
              <a:t>Μαθαίνοντας  για διατροφικές παραδόσεις και πολιτισμικούς εορτασμούς</a:t>
            </a:r>
            <a:endParaRPr lang="el-GR" sz="2400" b="1" dirty="0"/>
          </a:p>
        </p:txBody>
      </p:sp>
      <p:pic>
        <p:nvPicPr>
          <p:cNvPr id="5123" name="Picture 3" descr="C:\Users\USER\Desktop\Medis LOGO.png"/>
          <p:cNvPicPr>
            <a:picLocks noChangeAspect="1" noChangeArrowheads="1"/>
          </p:cNvPicPr>
          <p:nvPr/>
        </p:nvPicPr>
        <p:blipFill>
          <a:blip r:embed="rId2" cstate="print"/>
          <a:srcRect/>
          <a:stretch>
            <a:fillRect/>
          </a:stretch>
        </p:blipFill>
        <p:spPr bwMode="auto">
          <a:xfrm>
            <a:off x="7020272" y="5445224"/>
            <a:ext cx="1762125" cy="1076325"/>
          </a:xfrm>
          <a:prstGeom prst="rect">
            <a:avLst/>
          </a:prstGeom>
          <a:noFill/>
        </p:spPr>
      </p:pic>
    </p:spTree>
    <p:extLst>
      <p:ext uri="{BB962C8B-B14F-4D97-AF65-F5344CB8AC3E}">
        <p14:creationId xmlns:p14="http://schemas.microsoft.com/office/powerpoint/2010/main" val="7828132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556792"/>
            <a:ext cx="8229600" cy="4525963"/>
          </a:xfrm>
        </p:spPr>
        <p:txBody>
          <a:bodyPr>
            <a:normAutofit/>
          </a:bodyPr>
          <a:lstStyle/>
          <a:p>
            <a:pPr algn="just"/>
            <a:r>
              <a:rPr lang="el-GR" sz="2400" dirty="0" smtClean="0">
                <a:latin typeface="Arial" pitchFamily="34" charset="0"/>
                <a:cs typeface="Arial" pitchFamily="34" charset="0"/>
              </a:rPr>
              <a:t>Η από κοινού δημιουργία του Πολυτισμικού ημερολογίου και του βιβλίου συνταγών θα χαρτογραφεί τις βασικές γιορτές όλων των πολιτισμών και των εθνικότητων του σχολείου για όλη τη διάρκεια του σχολικού έτους</a:t>
            </a:r>
          </a:p>
          <a:p>
            <a:pPr algn="just"/>
            <a:r>
              <a:rPr lang="el-GR" sz="2400" dirty="0" smtClean="0">
                <a:latin typeface="Arial" pitchFamily="34" charset="0"/>
                <a:cs typeface="Arial" pitchFamily="34" charset="0"/>
              </a:rPr>
              <a:t>Για κάθε μήνα θα γίνεται ή περιγραφή δύο ή περισσοτέρων πιάτων</a:t>
            </a:r>
          </a:p>
          <a:p>
            <a:pPr algn="just"/>
            <a:r>
              <a:rPr lang="el-GR" sz="2400" dirty="0" smtClean="0">
                <a:latin typeface="Arial" pitchFamily="34" charset="0"/>
                <a:cs typeface="Arial" pitchFamily="34" charset="0"/>
              </a:rPr>
              <a:t>Το Πολυτισμικό ημερολόγιο θα μπορεί να έιναι σε ηλεκτρονική μορφή και να συμπεριλαμβάνει οπτικοακουστικό αλληλεπιδραστικό υλικό </a:t>
            </a:r>
            <a:endParaRPr lang="el-GR" sz="2400" dirty="0">
              <a:latin typeface="Arial" pitchFamily="34" charset="0"/>
              <a:cs typeface="Arial" pitchFamily="34" charset="0"/>
            </a:endParaRPr>
          </a:p>
        </p:txBody>
      </p:sp>
      <p:sp>
        <p:nvSpPr>
          <p:cNvPr id="2" name="Title 1"/>
          <p:cNvSpPr>
            <a:spLocks noGrp="1"/>
          </p:cNvSpPr>
          <p:nvPr>
            <p:ph type="title"/>
          </p:nvPr>
        </p:nvSpPr>
        <p:spPr/>
        <p:txBody>
          <a:bodyPr>
            <a:normAutofit fontScale="90000"/>
          </a:bodyPr>
          <a:lstStyle/>
          <a:p>
            <a:r>
              <a:rPr lang="el-GR" sz="2400" dirty="0" smtClean="0"/>
              <a:t>Βήμα τρίτο:</a:t>
            </a:r>
            <a:br>
              <a:rPr lang="el-GR" sz="2400" dirty="0" smtClean="0"/>
            </a:br>
            <a:r>
              <a:rPr lang="el-GR" sz="2400" b="1" dirty="0" smtClean="0"/>
              <a:t>Δημιουργία του Πολυτισμικού Ημερολογίου και Βιβλίου Συνταγών</a:t>
            </a:r>
            <a:endParaRPr lang="el-GR" sz="2400" dirty="0"/>
          </a:p>
        </p:txBody>
      </p:sp>
      <p:pic>
        <p:nvPicPr>
          <p:cNvPr id="6146" name="Picture 2" descr="C:\Users\USER\Desktop\Medis LOGO.png"/>
          <p:cNvPicPr>
            <a:picLocks noChangeAspect="1" noChangeArrowheads="1"/>
          </p:cNvPicPr>
          <p:nvPr/>
        </p:nvPicPr>
        <p:blipFill>
          <a:blip r:embed="rId2" cstate="print"/>
          <a:srcRect/>
          <a:stretch>
            <a:fillRect/>
          </a:stretch>
        </p:blipFill>
        <p:spPr bwMode="auto">
          <a:xfrm>
            <a:off x="7164288" y="5517232"/>
            <a:ext cx="1762125" cy="1076325"/>
          </a:xfrm>
          <a:prstGeom prst="rect">
            <a:avLst/>
          </a:prstGeom>
          <a:noFill/>
        </p:spPr>
      </p:pic>
    </p:spTree>
    <p:extLst>
      <p:ext uri="{BB962C8B-B14F-4D97-AF65-F5344CB8AC3E}">
        <p14:creationId xmlns:p14="http://schemas.microsoft.com/office/powerpoint/2010/main" val="14894407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a:r>
              <a:rPr lang="el-GR" sz="2000" dirty="0" smtClean="0">
                <a:latin typeface="Arial" pitchFamily="34" charset="0"/>
                <a:cs typeface="Arial" pitchFamily="34" charset="0"/>
              </a:rPr>
              <a:t>Οι συμμετέχοντες διοργανώνουν μια πολιτισμική εκδήλωση βασισμένη στο Πολυτισμικό Ημερολόγιο και Βιβλίο Συνταγών</a:t>
            </a:r>
          </a:p>
          <a:p>
            <a:pPr marL="109728" indent="0" algn="just">
              <a:buNone/>
            </a:pPr>
            <a:r>
              <a:rPr lang="el-GR" sz="2000" dirty="0" smtClean="0">
                <a:latin typeface="Arial" pitchFamily="34" charset="0"/>
                <a:cs typeface="Arial" pitchFamily="34" charset="0"/>
              </a:rPr>
              <a:t>Προτάσεις:</a:t>
            </a:r>
          </a:p>
          <a:p>
            <a:pPr algn="just"/>
            <a:r>
              <a:rPr lang="el-GR" sz="2000" dirty="0" smtClean="0">
                <a:latin typeface="Arial" pitchFamily="34" charset="0"/>
                <a:cs typeface="Arial" pitchFamily="34" charset="0"/>
              </a:rPr>
              <a:t>Ημερίδα εορταστικών εκδηλώσεων με συνδυασμό δραστηριοτήτων</a:t>
            </a:r>
          </a:p>
          <a:p>
            <a:pPr algn="just"/>
            <a:r>
              <a:rPr lang="el-GR" sz="2000" dirty="0" smtClean="0">
                <a:latin typeface="Arial" pitchFamily="34" charset="0"/>
                <a:cs typeface="Arial" pitchFamily="34" charset="0"/>
              </a:rPr>
              <a:t>Εορτασμός της ίδιας γιορτής αλλά με τον τρόπο που τη γιορτάζει κάθε χώρα</a:t>
            </a:r>
          </a:p>
          <a:p>
            <a:pPr algn="just"/>
            <a:r>
              <a:rPr lang="el-GR" sz="2000" dirty="0" smtClean="0">
                <a:latin typeface="Arial" pitchFamily="34" charset="0"/>
                <a:cs typeface="Arial" pitchFamily="34" charset="0"/>
              </a:rPr>
              <a:t>Δημιουργία διάφορων πιάτων πριν ή κατά τη διάρκεια της εκδήλωσης</a:t>
            </a:r>
          </a:p>
          <a:p>
            <a:pPr algn="just"/>
            <a:r>
              <a:rPr lang="el-GR" sz="2000" dirty="0" smtClean="0">
                <a:latin typeface="Arial" pitchFamily="34" charset="0"/>
                <a:cs typeface="Arial" pitchFamily="34" charset="0"/>
              </a:rPr>
              <a:t>Καλλιτεχνικά εργαστήρια ή  μαθήματα με στόχο τη δημιουργία της εκδήλωσης</a:t>
            </a:r>
            <a:endParaRPr lang="el-GR" sz="2000" dirty="0">
              <a:latin typeface="Arial" pitchFamily="34" charset="0"/>
              <a:cs typeface="Arial" pitchFamily="34" charset="0"/>
            </a:endParaRPr>
          </a:p>
        </p:txBody>
      </p:sp>
      <p:sp>
        <p:nvSpPr>
          <p:cNvPr id="2" name="Title 1"/>
          <p:cNvSpPr>
            <a:spLocks noGrp="1"/>
          </p:cNvSpPr>
          <p:nvPr>
            <p:ph type="title"/>
          </p:nvPr>
        </p:nvSpPr>
        <p:spPr/>
        <p:txBody>
          <a:bodyPr/>
          <a:lstStyle/>
          <a:p>
            <a:r>
              <a:rPr lang="el-GR" sz="2400" dirty="0" smtClean="0"/>
              <a:t>Βήμα τέταρτο:</a:t>
            </a:r>
            <a:br>
              <a:rPr lang="el-GR" sz="2400" dirty="0" smtClean="0"/>
            </a:br>
            <a:r>
              <a:rPr lang="el-GR" sz="2400" b="1" dirty="0" smtClean="0"/>
              <a:t>Διοργανώνοντας μια πολιτισμική εκδήλωση</a:t>
            </a:r>
            <a:endParaRPr lang="el-GR" sz="2400" b="1" dirty="0"/>
          </a:p>
        </p:txBody>
      </p:sp>
      <p:pic>
        <p:nvPicPr>
          <p:cNvPr id="7170" name="Picture 2" descr="C:\Users\USER\Desktop\Medis LOGO.png"/>
          <p:cNvPicPr>
            <a:picLocks noChangeAspect="1" noChangeArrowheads="1"/>
          </p:cNvPicPr>
          <p:nvPr/>
        </p:nvPicPr>
        <p:blipFill>
          <a:blip r:embed="rId2" cstate="print"/>
          <a:srcRect/>
          <a:stretch>
            <a:fillRect/>
          </a:stretch>
        </p:blipFill>
        <p:spPr bwMode="auto">
          <a:xfrm>
            <a:off x="7164288" y="5781675"/>
            <a:ext cx="1762125" cy="1076325"/>
          </a:xfrm>
          <a:prstGeom prst="rect">
            <a:avLst/>
          </a:prstGeom>
          <a:noFill/>
        </p:spPr>
      </p:pic>
    </p:spTree>
    <p:extLst>
      <p:ext uri="{BB962C8B-B14F-4D97-AF65-F5344CB8AC3E}">
        <p14:creationId xmlns:p14="http://schemas.microsoft.com/office/powerpoint/2010/main" val="4260549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sz="2600" dirty="0" smtClean="0">
                <a:latin typeface="Arial" pitchFamily="34" charset="0"/>
                <a:cs typeface="Arial" pitchFamily="34" charset="0"/>
              </a:rPr>
              <a:t>Ένα μεγάλος χώρος/αίθουσα</a:t>
            </a:r>
          </a:p>
          <a:p>
            <a:r>
              <a:rPr lang="el-GR" sz="2600" dirty="0" smtClean="0">
                <a:latin typeface="Arial" pitchFamily="34" charset="0"/>
                <a:cs typeface="Arial" pitchFamily="34" charset="0"/>
              </a:rPr>
              <a:t>Η/Υ/σύνδεση στο διαδίκτυο</a:t>
            </a:r>
          </a:p>
          <a:p>
            <a:r>
              <a:rPr lang="el-GR" sz="2600" dirty="0" smtClean="0">
                <a:latin typeface="Arial" pitchFamily="34" charset="0"/>
                <a:cs typeface="Arial" pitchFamily="34" charset="0"/>
              </a:rPr>
              <a:t>Μηχανήματα για την αναπαραγωγή οπτικοακουστικού υλικού</a:t>
            </a:r>
          </a:p>
          <a:p>
            <a:r>
              <a:rPr lang="el-GR" sz="2600" dirty="0" smtClean="0">
                <a:latin typeface="Arial" pitchFamily="34" charset="0"/>
                <a:cs typeface="Arial" pitchFamily="34" charset="0"/>
              </a:rPr>
              <a:t>Τραγούδι</a:t>
            </a:r>
            <a:r>
              <a:rPr lang="el-GR" sz="2600" dirty="0" smtClean="0">
                <a:latin typeface="Arial" pitchFamily="34" charset="0"/>
                <a:cs typeface="Arial" pitchFamily="34" charset="0"/>
              </a:rPr>
              <a:t>α</a:t>
            </a:r>
            <a:r>
              <a:rPr lang="el-GR" sz="2600" dirty="0" smtClean="0">
                <a:latin typeface="Arial" pitchFamily="34" charset="0"/>
                <a:cs typeface="Arial" pitchFamily="34" charset="0"/>
              </a:rPr>
              <a:t> </a:t>
            </a:r>
            <a:r>
              <a:rPr lang="el-GR" sz="2600" dirty="0" smtClean="0">
                <a:latin typeface="Arial" pitchFamily="34" charset="0"/>
                <a:cs typeface="Arial" pitchFamily="34" charset="0"/>
              </a:rPr>
              <a:t>από τις διάφορες χώρες</a:t>
            </a:r>
          </a:p>
          <a:p>
            <a:r>
              <a:rPr lang="el-GR" sz="2600" dirty="0" smtClean="0">
                <a:latin typeface="Arial" pitchFamily="34" charset="0"/>
                <a:cs typeface="Arial" pitchFamily="34" charset="0"/>
              </a:rPr>
              <a:t>Εικόνες σχετικές με τον εόρτασμό/πιάτο</a:t>
            </a:r>
          </a:p>
          <a:p>
            <a:r>
              <a:rPr lang="el-GR" sz="2600" dirty="0" smtClean="0">
                <a:latin typeface="Arial" pitchFamily="34" charset="0"/>
                <a:cs typeface="Arial" pitchFamily="34" charset="0"/>
              </a:rPr>
              <a:t>Παραδοσιακά στολίδια ή ρούχα σχετικά με την εκδήλωση</a:t>
            </a:r>
          </a:p>
          <a:p>
            <a:r>
              <a:rPr lang="el-GR" sz="2600" dirty="0" smtClean="0">
                <a:latin typeface="Arial" pitchFamily="34" charset="0"/>
                <a:cs typeface="Arial" pitchFamily="34" charset="0"/>
              </a:rPr>
              <a:t>Ανθρώπινο κεφάλαιο(εκπ/κοι, μαθητές, γονείς, άλλοι παράγοντες της κοινότητας)</a:t>
            </a:r>
          </a:p>
          <a:p>
            <a:endParaRPr lang="el-GR" dirty="0"/>
          </a:p>
        </p:txBody>
      </p:sp>
      <p:sp>
        <p:nvSpPr>
          <p:cNvPr id="2" name="Title 1"/>
          <p:cNvSpPr>
            <a:spLocks noGrp="1"/>
          </p:cNvSpPr>
          <p:nvPr>
            <p:ph type="title"/>
          </p:nvPr>
        </p:nvSpPr>
        <p:spPr/>
        <p:txBody>
          <a:bodyPr/>
          <a:lstStyle/>
          <a:p>
            <a:r>
              <a:rPr lang="el-GR" dirty="0" smtClean="0"/>
              <a:t>Πόροι</a:t>
            </a:r>
            <a:endParaRPr lang="el-GR" dirty="0"/>
          </a:p>
        </p:txBody>
      </p:sp>
      <p:pic>
        <p:nvPicPr>
          <p:cNvPr id="8194" name="Picture 2" descr="C:\Users\USER\Desktop\Medis LOGO.png"/>
          <p:cNvPicPr>
            <a:picLocks noChangeAspect="1" noChangeArrowheads="1"/>
          </p:cNvPicPr>
          <p:nvPr/>
        </p:nvPicPr>
        <p:blipFill>
          <a:blip r:embed="rId2" cstate="print"/>
          <a:srcRect/>
          <a:stretch>
            <a:fillRect/>
          </a:stretch>
        </p:blipFill>
        <p:spPr bwMode="auto">
          <a:xfrm>
            <a:off x="7164288" y="5589240"/>
            <a:ext cx="1762125" cy="1076325"/>
          </a:xfrm>
          <a:prstGeom prst="rect">
            <a:avLst/>
          </a:prstGeom>
          <a:noFill/>
        </p:spPr>
      </p:pic>
    </p:spTree>
    <p:extLst>
      <p:ext uri="{BB962C8B-B14F-4D97-AF65-F5344CB8AC3E}">
        <p14:creationId xmlns:p14="http://schemas.microsoft.com/office/powerpoint/2010/main" val="35079899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l-GR" sz="2400" dirty="0" smtClean="0">
                <a:latin typeface="Arial" pitchFamily="34" charset="0"/>
                <a:cs typeface="Arial" pitchFamily="34" charset="0"/>
              </a:rPr>
              <a:t>Καθόλη τη διάρκεια του σχολικού έτους</a:t>
            </a:r>
          </a:p>
          <a:p>
            <a:r>
              <a:rPr lang="el-GR" sz="2400" dirty="0" smtClean="0">
                <a:latin typeface="Arial" pitchFamily="34" charset="0"/>
                <a:cs typeface="Arial" pitchFamily="34" charset="0"/>
              </a:rPr>
              <a:t>Μία φορά το μήνα και να διαρκεί λιγότερους μήνες(πρώτο βήμα</a:t>
            </a:r>
            <a:r>
              <a:rPr lang="en-US" sz="2400" dirty="0" smtClean="0">
                <a:latin typeface="Arial" pitchFamily="34" charset="0"/>
                <a:cs typeface="Arial" pitchFamily="34" charset="0"/>
              </a:rPr>
              <a:t>)</a:t>
            </a:r>
            <a:endParaRPr lang="el-GR" sz="2400" dirty="0" smtClean="0">
              <a:latin typeface="Arial" pitchFamily="34" charset="0"/>
              <a:cs typeface="Arial" pitchFamily="34" charset="0"/>
            </a:endParaRPr>
          </a:p>
          <a:p>
            <a:r>
              <a:rPr lang="el-GR" sz="2400" dirty="0" smtClean="0">
                <a:latin typeface="Arial" pitchFamily="34" charset="0"/>
                <a:cs typeface="Arial" pitchFamily="34" charset="0"/>
              </a:rPr>
              <a:t>Μία ή δύο φορές την εβδομάδα στο πλαίσιο απογευματινών εργαστηρίων (δέυτερο βήμα)</a:t>
            </a:r>
          </a:p>
          <a:p>
            <a:r>
              <a:rPr lang="el-GR" sz="2400" dirty="0" smtClean="0">
                <a:latin typeface="Arial" pitchFamily="34" charset="0"/>
                <a:cs typeface="Arial" pitchFamily="34" charset="0"/>
              </a:rPr>
              <a:t>Μερικούς μήνες σε διαθέσιμο χρόνο (τρίτο βήμα)</a:t>
            </a:r>
          </a:p>
          <a:p>
            <a:r>
              <a:rPr lang="el-GR" sz="2400" dirty="0" smtClean="0">
                <a:latin typeface="Arial" pitchFamily="34" charset="0"/>
                <a:cs typeface="Arial" pitchFamily="34" charset="0"/>
              </a:rPr>
              <a:t>Μονοήμερη προαίρετική εκδήλωση (τέταρτο βήμα)</a:t>
            </a:r>
            <a:endParaRPr lang="el-GR" sz="2400" dirty="0">
              <a:latin typeface="Arial" pitchFamily="34" charset="0"/>
              <a:cs typeface="Arial" pitchFamily="34" charset="0"/>
            </a:endParaRPr>
          </a:p>
        </p:txBody>
      </p:sp>
      <p:sp>
        <p:nvSpPr>
          <p:cNvPr id="2" name="Title 1"/>
          <p:cNvSpPr>
            <a:spLocks noGrp="1"/>
          </p:cNvSpPr>
          <p:nvPr>
            <p:ph type="title"/>
          </p:nvPr>
        </p:nvSpPr>
        <p:spPr/>
        <p:txBody>
          <a:bodyPr/>
          <a:lstStyle/>
          <a:p>
            <a:r>
              <a:rPr lang="el-GR" dirty="0"/>
              <a:t>Δ</a:t>
            </a:r>
            <a:r>
              <a:rPr lang="el-GR" dirty="0" smtClean="0"/>
              <a:t>ιάρκεια</a:t>
            </a:r>
            <a:endParaRPr lang="el-GR" dirty="0"/>
          </a:p>
        </p:txBody>
      </p:sp>
      <p:pic>
        <p:nvPicPr>
          <p:cNvPr id="9218" name="Picture 2" descr="C:\Users\USER\Desktop\Medis LOGO.png"/>
          <p:cNvPicPr>
            <a:picLocks noChangeAspect="1" noChangeArrowheads="1"/>
          </p:cNvPicPr>
          <p:nvPr/>
        </p:nvPicPr>
        <p:blipFill>
          <a:blip r:embed="rId2" cstate="print"/>
          <a:srcRect/>
          <a:stretch>
            <a:fillRect/>
          </a:stretch>
        </p:blipFill>
        <p:spPr bwMode="auto">
          <a:xfrm>
            <a:off x="7164288" y="5589240"/>
            <a:ext cx="1762125" cy="1076325"/>
          </a:xfrm>
          <a:prstGeom prst="rect">
            <a:avLst/>
          </a:prstGeom>
          <a:noFill/>
        </p:spPr>
      </p:pic>
    </p:spTree>
    <p:extLst>
      <p:ext uri="{BB962C8B-B14F-4D97-AF65-F5344CB8AC3E}">
        <p14:creationId xmlns:p14="http://schemas.microsoft.com/office/powerpoint/2010/main" val="7086831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364</TotalTime>
  <Words>1159</Words>
  <Application>Microsoft Office PowerPoint</Application>
  <PresentationFormat>Προβολή στην οθόνη (4:3)</PresentationFormat>
  <Paragraphs>172</Paragraphs>
  <Slides>25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25</vt:i4>
      </vt:variant>
    </vt:vector>
  </HeadingPairs>
  <TitlesOfParts>
    <vt:vector size="26" baseType="lpstr">
      <vt:lpstr>Concourse</vt:lpstr>
      <vt:lpstr>ΙΤΑΛΙΑ</vt:lpstr>
      <vt:lpstr> </vt:lpstr>
      <vt:lpstr>Παρουσιάση Πρακτικής</vt:lpstr>
      <vt:lpstr>Βήμα πρώτο: Χαρτογραφώντας την πολυπολιτισμικότητα!</vt:lpstr>
      <vt:lpstr>Βήμα Δεύτερο: Μαθαίνοντας  για διατροφικές παραδόσεις και πολιτισμικούς εορτασμούς</vt:lpstr>
      <vt:lpstr>Βήμα τρίτο: Δημιουργία του Πολυτισμικού Ημερολογίου και Βιβλίου Συνταγών</vt:lpstr>
      <vt:lpstr>Βήμα τέταρτο: Διοργανώνοντας μια πολιτισμική εκδήλωση</vt:lpstr>
      <vt:lpstr>Πόροι</vt:lpstr>
      <vt:lpstr>Διάρκεια</vt:lpstr>
      <vt:lpstr>Αναμενόμενα αποτελέσματα</vt:lpstr>
      <vt:lpstr>ΙΤΑΛΙΑ</vt:lpstr>
      <vt:lpstr>Ιστορικό υπόβαθρο</vt:lpstr>
      <vt:lpstr>Παρουσίαση πρακτικής</vt:lpstr>
      <vt:lpstr>Παρουσίαση συγκεκριμένης δραστηριότητας ‘Το θεατρικό εργαστήρι στο σχολείο’</vt:lpstr>
      <vt:lpstr>Πόροι</vt:lpstr>
      <vt:lpstr>Διάρκεια</vt:lpstr>
      <vt:lpstr>Αναμενόμενα αποτελέσματα</vt:lpstr>
      <vt:lpstr>ΙΤΑΛΙΑ</vt:lpstr>
      <vt:lpstr>ΕΙΣΑΓΩΓΗ</vt:lpstr>
      <vt:lpstr>Περιγραφή πρακτικής </vt:lpstr>
      <vt:lpstr>Παρουσίαση πρακτικής</vt:lpstr>
      <vt:lpstr>3η φάση: Λύσεις </vt:lpstr>
      <vt:lpstr>ΠΟΡΟΙ</vt:lpstr>
      <vt:lpstr>ΔΙΑΡΚΕΙΑ</vt:lpstr>
      <vt:lpstr>Αναμενόμενα αποτελέσματα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ΙΤΑΛΙΑ</dc:title>
  <dc:creator>παπι</dc:creator>
  <cp:lastModifiedBy>win7</cp:lastModifiedBy>
  <cp:revision>124</cp:revision>
  <dcterms:created xsi:type="dcterms:W3CDTF">2019-05-11T08:13:20Z</dcterms:created>
  <dcterms:modified xsi:type="dcterms:W3CDTF">2019-09-04T05:02:45Z</dcterms:modified>
</cp:coreProperties>
</file>